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13" r:id="rId2"/>
    <p:sldId id="314" r:id="rId3"/>
    <p:sldId id="315" r:id="rId4"/>
    <p:sldId id="316" r:id="rId5"/>
    <p:sldId id="317" r:id="rId6"/>
    <p:sldId id="334" r:id="rId7"/>
    <p:sldId id="333" r:id="rId8"/>
    <p:sldId id="320" r:id="rId9"/>
    <p:sldId id="321" r:id="rId10"/>
    <p:sldId id="322" r:id="rId11"/>
    <p:sldId id="323" r:id="rId12"/>
    <p:sldId id="360" r:id="rId13"/>
    <p:sldId id="36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FF0000"/>
    <a:srgbClr val="FF6600"/>
    <a:srgbClr val="0099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6" autoAdjust="0"/>
  </p:normalViewPr>
  <p:slideViewPr>
    <p:cSldViewPr snapToGrid="0" snapToObjects="1">
      <p:cViewPr varScale="1">
        <p:scale>
          <a:sx n="104" d="100"/>
          <a:sy n="104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11" Type="http://schemas.openxmlformats.org/officeDocument/2006/relationships/image" Target="../media/image90.wmf"/><Relationship Id="rId5" Type="http://schemas.openxmlformats.org/officeDocument/2006/relationships/image" Target="../media/image84.wmf"/><Relationship Id="rId10" Type="http://schemas.openxmlformats.org/officeDocument/2006/relationships/image" Target="../media/image89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12" Type="http://schemas.openxmlformats.org/officeDocument/2006/relationships/image" Target="../media/image102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11" Type="http://schemas.openxmlformats.org/officeDocument/2006/relationships/image" Target="../media/image101.wmf"/><Relationship Id="rId5" Type="http://schemas.openxmlformats.org/officeDocument/2006/relationships/image" Target="../media/image95.wmf"/><Relationship Id="rId10" Type="http://schemas.openxmlformats.org/officeDocument/2006/relationships/image" Target="../media/image100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5.wmf"/><Relationship Id="rId7" Type="http://schemas.openxmlformats.org/officeDocument/2006/relationships/image" Target="../media/image118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0" Type="http://schemas.openxmlformats.org/officeDocument/2006/relationships/image" Target="../media/image121.wmf"/><Relationship Id="rId4" Type="http://schemas.openxmlformats.org/officeDocument/2006/relationships/image" Target="../media/image111.wmf"/><Relationship Id="rId9" Type="http://schemas.openxmlformats.org/officeDocument/2006/relationships/image" Target="../media/image12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11" Type="http://schemas.openxmlformats.org/officeDocument/2006/relationships/image" Target="../media/image133.wmf"/><Relationship Id="rId5" Type="http://schemas.openxmlformats.org/officeDocument/2006/relationships/image" Target="../media/image127.wmf"/><Relationship Id="rId10" Type="http://schemas.openxmlformats.org/officeDocument/2006/relationships/image" Target="../media/image132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image" Target="../media/image152.wmf"/><Relationship Id="rId7" Type="http://schemas.openxmlformats.org/officeDocument/2006/relationships/image" Target="../media/image155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40.wmf"/><Relationship Id="rId9" Type="http://schemas.openxmlformats.org/officeDocument/2006/relationships/image" Target="../media/image15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7" Type="http://schemas.openxmlformats.org/officeDocument/2006/relationships/image" Target="../media/image178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77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4" Type="http://schemas.openxmlformats.org/officeDocument/2006/relationships/image" Target="../media/image182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85.wmf"/><Relationship Id="rId7" Type="http://schemas.openxmlformats.org/officeDocument/2006/relationships/image" Target="../media/image189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8.w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4" Type="http://schemas.openxmlformats.org/officeDocument/2006/relationships/image" Target="../media/image20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>
            <a:lvl1pPr defTabSz="929434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>
            <a:lvl1pPr algn="r" defTabSz="929434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b" anchorCtr="0" compatLnSpc="1">
            <a:prstTxWarp prst="textNoShape">
              <a:avLst/>
            </a:prstTxWarp>
          </a:bodyPr>
          <a:lstStyle>
            <a:lvl1pPr defTabSz="929434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b" anchorCtr="0" compatLnSpc="1">
            <a:prstTxWarp prst="textNoShape">
              <a:avLst/>
            </a:prstTxWarp>
          </a:bodyPr>
          <a:lstStyle>
            <a:lvl1pPr algn="r" defTabSz="929434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29EACBA-89EF-4B6F-97AA-016412B5F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CDE9160-F93E-4CA4-8CB8-9DB3BFFB306B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289169A-B57F-4936-A707-C3E5854AE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E9D368-46A8-44B1-B3FC-2261F8E47441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64BE1D-EA3D-42DD-9AF2-7A1B78AD9275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Represents 3DOF between projective and affine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1E3C22-648A-4963-89FF-C4F20EB3F32D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Represent 5 DOF between affine and similarity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B9EF47-EA44-4C11-87A0-52075A55F972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Orthogonality is conjugacy with respect to Absolute Conic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78AD8F-8054-4CBF-B5D8-DF74DFF83851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111BA8-155F-46F5-A130-B82BAEF75F5B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948ECD-B7FE-4EFC-B9BD-76ADF70EE629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A,B on line AW</a:t>
            </a:r>
            <a:r>
              <a:rPr lang="en-US" baseline="30000" smtClean="0"/>
              <a:t>*</a:t>
            </a:r>
            <a:r>
              <a:rPr lang="en-US" smtClean="0"/>
              <a:t>=0, BW</a:t>
            </a:r>
            <a:r>
              <a:rPr lang="en-US" baseline="30000" smtClean="0"/>
              <a:t>*</a:t>
            </a:r>
            <a:r>
              <a:rPr lang="en-US" smtClean="0"/>
              <a:t>=0, …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4dof, skew symmetric 6dof, scale -1, rank2 -1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Prove independence of choice by filling in C=A+muB, AA-AA disappears, …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Prove transform based on A’=HA, B’=HB,…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EE146A-B752-42DA-877F-0501708A19C5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Indicate 12-34 {1234} always present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Prove join (AB’+BA’)P=A (if A’P=0) which is general since L independent of A and B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Example intersection X-axis with X=1: X=counterdiag(-1 0 0 1)(1 0 0 -1)’=(1 0 0 1)’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A15A23-A739-4FEF-B376-E5A79BDE7E87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 consists of non-zero elements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7BC3E0-D5F1-4002-A170-8E936FA285B8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3. and thus defined by less points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4. On quadric=&gt; tangent, outside quadric=&gt; plane through tangent point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5. Derive X’QX=x’M’QMx=0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1AE562-4D5C-4B67-BE0E-97BB0E4CF5A9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Signature sigma= sum of diagonal,e.g. +1+1+1-1=2,always more + than -, so always positive…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53B002-8D8C-4455-972C-C3ADA705EF42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Ruled quadric: two family of lines, called generators.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Hyperboloid of 1 sheet topologically equivalent to torus!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1676400" cy="6858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5" descr="wel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8650" y="5915025"/>
            <a:ext cx="7064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vg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2033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600200"/>
            <a:ext cx="6858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81000"/>
            <a:ext cx="1809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81000"/>
            <a:ext cx="5276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981200"/>
            <a:ext cx="7162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png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7.bin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6.bin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9.bin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8.bin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97.bin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10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9.bin"/><Relationship Id="rId4" Type="http://schemas.openxmlformats.org/officeDocument/2006/relationships/image" Target="../media/image103.png"/><Relationship Id="rId9" Type="http://schemas.openxmlformats.org/officeDocument/2006/relationships/oleObject" Target="../embeddings/oleObject11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3.bin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2.bin"/><Relationship Id="rId9" Type="http://schemas.openxmlformats.org/officeDocument/2006/relationships/oleObject" Target="../embeddings/oleObject12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oleObject" Target="../embeddings/oleObject130.bin"/><Relationship Id="rId9" Type="http://schemas.openxmlformats.org/officeDocument/2006/relationships/oleObject" Target="../embeddings/oleObject13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8.bin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37.bin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6.bin"/><Relationship Id="rId9" Type="http://schemas.openxmlformats.org/officeDocument/2006/relationships/oleObject" Target="../embeddings/oleObject14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46.bin"/><Relationship Id="rId5" Type="http://schemas.openxmlformats.org/officeDocument/2006/relationships/oleObject" Target="../embeddings/oleObject145.bin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4.bin"/><Relationship Id="rId9" Type="http://schemas.openxmlformats.org/officeDocument/2006/relationships/oleObject" Target="../embeddings/oleObject14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54.bin"/><Relationship Id="rId5" Type="http://schemas.openxmlformats.org/officeDocument/2006/relationships/oleObject" Target="../embeddings/oleObject153.bin"/><Relationship Id="rId4" Type="http://schemas.openxmlformats.org/officeDocument/2006/relationships/oleObject" Target="../embeddings/oleObject15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57.bin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6.bin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5.bin"/><Relationship Id="rId9" Type="http://schemas.openxmlformats.org/officeDocument/2006/relationships/oleObject" Target="../embeddings/oleObject16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199.png"/><Relationship Id="rId3" Type="http://schemas.openxmlformats.org/officeDocument/2006/relationships/image" Target="../media/image105.png"/><Relationship Id="rId7" Type="http://schemas.openxmlformats.org/officeDocument/2006/relationships/image" Target="../media/image194.png"/><Relationship Id="rId12" Type="http://schemas.openxmlformats.org/officeDocument/2006/relationships/image" Target="../media/image19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04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2.png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63.bin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10.png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67.bin"/><Relationship Id="rId5" Type="http://schemas.openxmlformats.org/officeDocument/2006/relationships/oleObject" Target="../embeddings/oleObject166.bin"/><Relationship Id="rId4" Type="http://schemas.openxmlformats.org/officeDocument/2006/relationships/oleObject" Target="../embeddings/oleObject16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69.bin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72.bin"/><Relationship Id="rId5" Type="http://schemas.openxmlformats.org/officeDocument/2006/relationships/oleObject" Target="../embeddings/oleObject171.bin"/><Relationship Id="rId4" Type="http://schemas.openxmlformats.org/officeDocument/2006/relationships/oleObject" Target="../embeddings/oleObject17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17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76.bin"/><Relationship Id="rId5" Type="http://schemas.openxmlformats.org/officeDocument/2006/relationships/oleObject" Target="../embeddings/oleObject175.bin"/><Relationship Id="rId4" Type="http://schemas.openxmlformats.org/officeDocument/2006/relationships/oleObject" Target="../embeddings/oleObject17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79.bin"/><Relationship Id="rId5" Type="http://schemas.openxmlformats.org/officeDocument/2006/relationships/oleObject" Target="../embeddings/oleObject178.bin"/><Relationship Id="rId4" Type="http://schemas.openxmlformats.org/officeDocument/2006/relationships/oleObject" Target="../embeddings/oleObject17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Recovering metric and affine properties from images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1524000"/>
            <a:ext cx="7162800" cy="4648200"/>
          </a:xfrm>
        </p:spPr>
        <p:txBody>
          <a:bodyPr/>
          <a:lstStyle/>
          <a:p>
            <a:pPr eaLnBrk="1" hangingPunct="1"/>
            <a:r>
              <a:rPr lang="en-US" smtClean="0"/>
              <a:t>Affine preserves:</a:t>
            </a:r>
          </a:p>
          <a:p>
            <a:pPr lvl="2" eaLnBrk="1" hangingPunct="1"/>
            <a:r>
              <a:rPr lang="en-US" smtClean="0"/>
              <a:t>Parallelism</a:t>
            </a:r>
          </a:p>
          <a:p>
            <a:pPr lvl="2" eaLnBrk="1" hangingPunct="1"/>
            <a:r>
              <a:rPr lang="en-US" smtClean="0"/>
              <a:t>Parallel length ratios</a:t>
            </a:r>
          </a:p>
          <a:p>
            <a:pPr eaLnBrk="1" hangingPunct="1"/>
            <a:r>
              <a:rPr lang="en-US" smtClean="0"/>
              <a:t>Similarity preserves:</a:t>
            </a:r>
          </a:p>
          <a:p>
            <a:pPr lvl="2" eaLnBrk="1" hangingPunct="1"/>
            <a:r>
              <a:rPr lang="en-US" smtClean="0"/>
              <a:t>Angles </a:t>
            </a:r>
          </a:p>
          <a:p>
            <a:pPr lvl="2" eaLnBrk="1" hangingPunct="1"/>
            <a:r>
              <a:rPr lang="en-US" smtClean="0"/>
              <a:t>Length ratios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28650" y="4889500"/>
            <a:ext cx="72120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Will show:</a:t>
            </a:r>
          </a:p>
          <a:p>
            <a:pPr>
              <a:buFont typeface="Arial" charset="0"/>
              <a:buChar char="•"/>
            </a:pPr>
            <a:r>
              <a:rPr lang="en-US"/>
              <a:t> Projective distortion can be removed once image of line at </a:t>
            </a:r>
          </a:p>
          <a:p>
            <a:r>
              <a:rPr lang="en-US"/>
              <a:t>  infinity is specified</a:t>
            </a:r>
          </a:p>
          <a:p>
            <a:pPr>
              <a:buFont typeface="Arial" charset="0"/>
              <a:buChar char="•"/>
            </a:pPr>
            <a:r>
              <a:rPr lang="en-US"/>
              <a:t>Affine distortion removed once image of circular points is specified</a:t>
            </a:r>
          </a:p>
          <a:p>
            <a:pPr>
              <a:buFont typeface="Arial" charset="0"/>
              <a:buChar char="•"/>
            </a:pPr>
            <a:r>
              <a:rPr lang="en-US"/>
              <a:t>Then the remaining distortion is only similarity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-255588"/>
            <a:ext cx="7239000" cy="1143001"/>
          </a:xfrm>
        </p:spPr>
        <p:txBody>
          <a:bodyPr/>
          <a:lstStyle/>
          <a:p>
            <a:pPr eaLnBrk="1" hangingPunct="1"/>
            <a:r>
              <a:rPr lang="en-US" smtClean="0"/>
              <a:t>Length ratios</a:t>
            </a:r>
          </a:p>
        </p:txBody>
      </p:sp>
      <p:pic>
        <p:nvPicPr>
          <p:cNvPr id="49156" name="Picture 4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863" y="1646238"/>
            <a:ext cx="668972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5"/>
          <p:cNvGraphicFramePr>
            <a:graphicFrameLocks noChangeAspect="1"/>
          </p:cNvGraphicFramePr>
          <p:nvPr/>
        </p:nvGraphicFramePr>
        <p:xfrm>
          <a:off x="344488" y="566738"/>
          <a:ext cx="2179637" cy="938212"/>
        </p:xfrm>
        <a:graphic>
          <a:graphicData uri="http://schemas.openxmlformats.org/presentationml/2006/ole">
            <p:oleObj spid="_x0000_s49154" name="Equation" r:id="rId4" imgW="965160" imgH="419040" progId="Equation.3">
              <p:embed/>
            </p:oleObj>
          </a:graphicData>
        </a:graphic>
      </p:graphicFrame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" y="3767138"/>
            <a:ext cx="8915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52950"/>
            <a:ext cx="812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" y="5037138"/>
            <a:ext cx="8013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4300" y="4434355"/>
            <a:ext cx="4137660" cy="3936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500188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284163"/>
            <a:ext cx="7239000" cy="1143001"/>
          </a:xfrm>
        </p:spPr>
        <p:txBody>
          <a:bodyPr/>
          <a:lstStyle/>
          <a:p>
            <a:pPr eaLnBrk="1" hangingPunct="1"/>
            <a:r>
              <a:rPr lang="en-US" smtClean="0"/>
              <a:t>Metric properties from images</a:t>
            </a:r>
          </a:p>
        </p:txBody>
      </p:sp>
      <p:graphicFrame>
        <p:nvGraphicFramePr>
          <p:cNvPr id="50178" name="Object 5"/>
          <p:cNvGraphicFramePr>
            <a:graphicFrameLocks noChangeAspect="1"/>
          </p:cNvGraphicFramePr>
          <p:nvPr/>
        </p:nvGraphicFramePr>
        <p:xfrm>
          <a:off x="2263775" y="622300"/>
          <a:ext cx="4435475" cy="2747963"/>
        </p:xfrm>
        <a:graphic>
          <a:graphicData uri="http://schemas.openxmlformats.org/presentationml/2006/ole">
            <p:oleObj spid="_x0000_s50178" name="Equation" r:id="rId3" imgW="2044440" imgH="1269720" progId="Equation.3">
              <p:embed/>
            </p:oleObj>
          </a:graphicData>
        </a:graphic>
      </p:graphicFrame>
      <p:graphicFrame>
        <p:nvGraphicFramePr>
          <p:cNvPr id="50179" name="Object 6"/>
          <p:cNvGraphicFramePr>
            <a:graphicFrameLocks noChangeAspect="1"/>
          </p:cNvGraphicFramePr>
          <p:nvPr/>
        </p:nvGraphicFramePr>
        <p:xfrm>
          <a:off x="344488" y="4837113"/>
          <a:ext cx="2968625" cy="1581150"/>
        </p:xfrm>
        <a:graphic>
          <a:graphicData uri="http://schemas.openxmlformats.org/presentationml/2006/ole">
            <p:oleObj spid="_x0000_s50179" name="Equation" r:id="rId4" imgW="1333440" imgH="711000" progId="Equation.3">
              <p:embed/>
            </p:oleObj>
          </a:graphicData>
        </a:graphic>
      </p:graphicFrame>
      <p:graphicFrame>
        <p:nvGraphicFramePr>
          <p:cNvPr id="50180" name="Object 9"/>
          <p:cNvGraphicFramePr>
            <a:graphicFrameLocks noChangeAspect="1"/>
          </p:cNvGraphicFramePr>
          <p:nvPr/>
        </p:nvGraphicFramePr>
        <p:xfrm>
          <a:off x="3819525" y="5383213"/>
          <a:ext cx="960438" cy="395287"/>
        </p:xfrm>
        <a:graphic>
          <a:graphicData uri="http://schemas.openxmlformats.org/presentationml/2006/ole">
            <p:oleObj spid="_x0000_s50180" name="Equation" r:id="rId5" imgW="431640" imgH="177480" progId="Equation.3">
              <p:embed/>
            </p:oleObj>
          </a:graphicData>
        </a:graphic>
      </p:graphicFrame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150813" y="3284538"/>
            <a:ext cx="90154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Upshot: projective (v) and affine (K) components directly determined from the image </a:t>
            </a:r>
          </a:p>
          <a:p>
            <a:r>
              <a:rPr lang="en-US"/>
              <a:t>of  C</a:t>
            </a:r>
            <a:r>
              <a:rPr lang="en-US" baseline="30000"/>
              <a:t>*</a:t>
            </a:r>
            <a:r>
              <a:rPr lang="en-US" baseline="-25000"/>
              <a:t>∞</a:t>
            </a:r>
            <a:r>
              <a:rPr lang="en-US"/>
              <a:t>   </a:t>
            </a:r>
          </a:p>
          <a:p>
            <a:pPr>
              <a:buFont typeface="Arial" charset="0"/>
              <a:buChar char="•"/>
            </a:pPr>
            <a:r>
              <a:rPr lang="en-US"/>
              <a:t>Once C</a:t>
            </a:r>
            <a:r>
              <a:rPr lang="en-US" baseline="30000"/>
              <a:t>*</a:t>
            </a:r>
            <a:r>
              <a:rPr lang="en-US" baseline="-25000"/>
              <a:t>∞</a:t>
            </a:r>
            <a:r>
              <a:rPr lang="en-US"/>
              <a:t> is identified on the projective plane then projective distortion may be </a:t>
            </a:r>
          </a:p>
          <a:p>
            <a:r>
              <a:rPr lang="en-US"/>
              <a:t>  rectified up to a similarity</a:t>
            </a:r>
          </a:p>
          <a:p>
            <a:pPr>
              <a:buFontTx/>
              <a:buChar char="•"/>
            </a:pPr>
            <a:r>
              <a:rPr lang="en-US"/>
              <a:t>Can show that the rectifying transformation is obtained by applying SVD to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Apply U to the pixels in the projective plane to rectify the image up to a Similarity </a:t>
            </a:r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8166100" y="4400550"/>
          <a:ext cx="673100" cy="576263"/>
        </p:xfrm>
        <a:graphic>
          <a:graphicData uri="http://schemas.openxmlformats.org/presentationml/2006/ole">
            <p:oleObj spid="_x0000_s50186" name="Equation" r:id="rId6" imgW="266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9" name="Rectangle 21"/>
          <p:cNvSpPr>
            <a:spLocks noGrp="1" noChangeArrowheads="1"/>
          </p:cNvSpPr>
          <p:nvPr>
            <p:ph type="title"/>
          </p:nvPr>
        </p:nvSpPr>
        <p:spPr>
          <a:xfrm>
            <a:off x="1676400" y="1181100"/>
            <a:ext cx="7239000" cy="1143000"/>
          </a:xfrm>
        </p:spPr>
        <p:txBody>
          <a:bodyPr/>
          <a:lstStyle/>
          <a:p>
            <a:r>
              <a:rPr lang="en-US" sz="3200" smtClean="0"/>
              <a:t>SVD Decompose         to get U</a:t>
            </a:r>
            <a:r>
              <a:rPr lang="en-US" smtClean="0"/>
              <a:t>  </a:t>
            </a:r>
          </a:p>
        </p:txBody>
      </p:sp>
      <p:graphicFrame>
        <p:nvGraphicFramePr>
          <p:cNvPr id="119819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4329113" y="3700463"/>
          <a:ext cx="571500" cy="490537"/>
        </p:xfrm>
        <a:graphic>
          <a:graphicData uri="http://schemas.openxmlformats.org/presentationml/2006/ole">
            <p:oleObj spid="_x0000_s119819" name="Equation" r:id="rId3" imgW="266400" imgH="228600" progId="Equation.3">
              <p:embed/>
            </p:oleObj>
          </a:graphicData>
        </a:graphic>
      </p:graphicFrame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434975" y="3425825"/>
            <a:ext cx="182880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609600" y="4768850"/>
            <a:ext cx="119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Euclidean</a:t>
            </a:r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2263775" y="3425825"/>
            <a:ext cx="976313" cy="976313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6624638" y="3425825"/>
            <a:ext cx="182880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3425825" y="3382963"/>
            <a:ext cx="182880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AutoShape 14"/>
          <p:cNvSpPr>
            <a:spLocks noChangeArrowheads="1"/>
          </p:cNvSpPr>
          <p:nvPr/>
        </p:nvSpPr>
        <p:spPr bwMode="auto">
          <a:xfrm>
            <a:off x="5472113" y="3425825"/>
            <a:ext cx="976312" cy="976313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2263775" y="2743200"/>
            <a:ext cx="1674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Perspective</a:t>
            </a:r>
          </a:p>
          <a:p>
            <a:r>
              <a:rPr lang="en-US"/>
              <a:t>transformation</a:t>
            </a: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4949825" y="2743200"/>
            <a:ext cx="2078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Rectifying </a:t>
            </a:r>
          </a:p>
          <a:p>
            <a:r>
              <a:rPr lang="en-US"/>
              <a:t>Transformation: U</a:t>
            </a:r>
          </a:p>
        </p:txBody>
      </p:sp>
      <p:sp>
        <p:nvSpPr>
          <p:cNvPr id="119826" name="Freeform 18"/>
          <p:cNvSpPr>
            <a:spLocks/>
          </p:cNvSpPr>
          <p:nvPr/>
        </p:nvSpPr>
        <p:spPr bwMode="auto">
          <a:xfrm>
            <a:off x="1684338" y="4833938"/>
            <a:ext cx="5543550" cy="1319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8" y="822"/>
              </a:cxn>
              <a:cxn ang="0">
                <a:pos x="3492" y="54"/>
              </a:cxn>
            </a:cxnLst>
            <a:rect l="0" t="0" r="r" b="b"/>
            <a:pathLst>
              <a:path w="3492" h="831">
                <a:moveTo>
                  <a:pt x="0" y="0"/>
                </a:moveTo>
                <a:cubicBezTo>
                  <a:pt x="573" y="406"/>
                  <a:pt x="1146" y="813"/>
                  <a:pt x="1728" y="822"/>
                </a:cubicBezTo>
                <a:cubicBezTo>
                  <a:pt x="2310" y="831"/>
                  <a:pt x="3198" y="182"/>
                  <a:pt x="3492" y="5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4217988" y="6181725"/>
            <a:ext cx="274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Similarity transformation</a:t>
            </a:r>
          </a:p>
        </p:txBody>
      </p:sp>
      <p:sp>
        <p:nvSpPr>
          <p:cNvPr id="119828" name="Rectangle 20"/>
          <p:cNvSpPr>
            <a:spLocks noChangeArrowheads="1"/>
          </p:cNvSpPr>
          <p:nvPr/>
        </p:nvSpPr>
        <p:spPr bwMode="auto">
          <a:xfrm>
            <a:off x="889000" y="3606800"/>
            <a:ext cx="66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C*∞</a:t>
            </a: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7107238" y="4525963"/>
            <a:ext cx="1795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Rectified image</a:t>
            </a:r>
          </a:p>
        </p:txBody>
      </p: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3884613" y="4672013"/>
            <a:ext cx="1408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Projectively</a:t>
            </a:r>
          </a:p>
          <a:p>
            <a:r>
              <a:rPr lang="en-US"/>
              <a:t>Distorted</a:t>
            </a:r>
          </a:p>
          <a:p>
            <a:r>
              <a:rPr lang="en-US"/>
              <a:t>Image</a:t>
            </a:r>
          </a:p>
          <a:p>
            <a:endParaRPr lang="en-US"/>
          </a:p>
        </p:txBody>
      </p:sp>
      <p:graphicFrame>
        <p:nvGraphicFramePr>
          <p:cNvPr id="119833" name="Object 25"/>
          <p:cNvGraphicFramePr>
            <a:graphicFrameLocks noChangeAspect="1"/>
          </p:cNvGraphicFramePr>
          <p:nvPr>
            <p:ph sz="half" idx="2"/>
          </p:nvPr>
        </p:nvGraphicFramePr>
        <p:xfrm>
          <a:off x="5637213" y="1558925"/>
          <a:ext cx="630237" cy="539750"/>
        </p:xfrm>
        <a:graphic>
          <a:graphicData uri="http://schemas.openxmlformats.org/presentationml/2006/ole">
            <p:oleObj spid="_x0000_s119833" name="Equation" r:id="rId4" imgW="266400" imgH="228600" progId="Equation.3">
              <p:embed/>
            </p:oleObj>
          </a:graphicData>
        </a:graphic>
      </p:graphicFrame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1038225" y="581025"/>
            <a:ext cx="663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Recovering up to a similarity from Projective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Recovering up to a similarity from Affine</a:t>
            </a:r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4329113" y="3700463"/>
          <a:ext cx="571500" cy="490537"/>
        </p:xfrm>
        <a:graphic>
          <a:graphicData uri="http://schemas.openxmlformats.org/presentationml/2006/ole">
            <p:oleObj spid="_x0000_s122885" name="Equation" r:id="rId3" imgW="266400" imgH="228600" progId="Equation.3">
              <p:embed/>
            </p:oleObj>
          </a:graphicData>
        </a:graphic>
      </p:graphicFrame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434975" y="3425825"/>
            <a:ext cx="182880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09600" y="4768850"/>
            <a:ext cx="119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Euclidean</a:t>
            </a:r>
          </a:p>
        </p:txBody>
      </p:sp>
      <p:sp>
        <p:nvSpPr>
          <p:cNvPr id="122888" name="AutoShape 8"/>
          <p:cNvSpPr>
            <a:spLocks noChangeArrowheads="1"/>
          </p:cNvSpPr>
          <p:nvPr/>
        </p:nvSpPr>
        <p:spPr bwMode="auto">
          <a:xfrm>
            <a:off x="2263775" y="3425825"/>
            <a:ext cx="976313" cy="976313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6624638" y="3425825"/>
            <a:ext cx="182880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3425825" y="3382963"/>
            <a:ext cx="182880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1" name="AutoShape 11"/>
          <p:cNvSpPr>
            <a:spLocks noChangeArrowheads="1"/>
          </p:cNvSpPr>
          <p:nvPr/>
        </p:nvSpPr>
        <p:spPr bwMode="auto">
          <a:xfrm>
            <a:off x="5472113" y="3425825"/>
            <a:ext cx="976312" cy="976313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2263775" y="2743200"/>
            <a:ext cx="1674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affine</a:t>
            </a:r>
          </a:p>
          <a:p>
            <a:r>
              <a:rPr lang="en-US"/>
              <a:t>transformation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4949825" y="2743200"/>
            <a:ext cx="2078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Rectifying </a:t>
            </a:r>
          </a:p>
          <a:p>
            <a:r>
              <a:rPr lang="en-US"/>
              <a:t>Transformation: U</a:t>
            </a:r>
          </a:p>
        </p:txBody>
      </p:sp>
      <p:sp>
        <p:nvSpPr>
          <p:cNvPr id="122894" name="Freeform 14"/>
          <p:cNvSpPr>
            <a:spLocks/>
          </p:cNvSpPr>
          <p:nvPr/>
        </p:nvSpPr>
        <p:spPr bwMode="auto">
          <a:xfrm>
            <a:off x="1684338" y="4833938"/>
            <a:ext cx="5543550" cy="1319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8" y="822"/>
              </a:cxn>
              <a:cxn ang="0">
                <a:pos x="3492" y="54"/>
              </a:cxn>
            </a:cxnLst>
            <a:rect l="0" t="0" r="r" b="b"/>
            <a:pathLst>
              <a:path w="3492" h="831">
                <a:moveTo>
                  <a:pt x="0" y="0"/>
                </a:moveTo>
                <a:cubicBezTo>
                  <a:pt x="573" y="406"/>
                  <a:pt x="1146" y="813"/>
                  <a:pt x="1728" y="822"/>
                </a:cubicBezTo>
                <a:cubicBezTo>
                  <a:pt x="2310" y="831"/>
                  <a:pt x="3198" y="182"/>
                  <a:pt x="3492" y="5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4217988" y="6181725"/>
            <a:ext cx="274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Similarity transformation</a:t>
            </a:r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889000" y="3606800"/>
            <a:ext cx="66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C*∞</a:t>
            </a: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7107238" y="4525963"/>
            <a:ext cx="1795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Rectified image</a:t>
            </a: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3884613" y="4672013"/>
            <a:ext cx="11271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Affinely </a:t>
            </a:r>
          </a:p>
          <a:p>
            <a:r>
              <a:rPr lang="en-US"/>
              <a:t>Distorted</a:t>
            </a:r>
          </a:p>
          <a:p>
            <a:r>
              <a:rPr lang="en-US"/>
              <a:t>Image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182563"/>
            <a:ext cx="7239000" cy="1143001"/>
          </a:xfrm>
        </p:spPr>
        <p:txBody>
          <a:bodyPr/>
          <a:lstStyle/>
          <a:p>
            <a:pPr eaLnBrk="1" hangingPunct="1"/>
            <a:r>
              <a:rPr lang="en-US" smtClean="0"/>
              <a:t>Metric from affine</a:t>
            </a:r>
          </a:p>
        </p:txBody>
      </p:sp>
      <p:pic>
        <p:nvPicPr>
          <p:cNvPr id="51205" name="Picture 4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367088"/>
            <a:ext cx="2687638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25" y="3367088"/>
            <a:ext cx="230028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2" name="Object 6"/>
          <p:cNvGraphicFramePr>
            <a:graphicFrameLocks noChangeAspect="1"/>
          </p:cNvGraphicFramePr>
          <p:nvPr/>
        </p:nvGraphicFramePr>
        <p:xfrm>
          <a:off x="2435225" y="749300"/>
          <a:ext cx="4159250" cy="1538288"/>
        </p:xfrm>
        <a:graphic>
          <a:graphicData uri="http://schemas.openxmlformats.org/presentationml/2006/ole">
            <p:oleObj spid="_x0000_s51202" name="Equation" r:id="rId5" imgW="1917360" imgH="711000" progId="Equation.3">
              <p:embed/>
            </p:oleObj>
          </a:graphicData>
        </a:graphic>
      </p:graphicFrame>
      <p:graphicFrame>
        <p:nvGraphicFramePr>
          <p:cNvPr id="51203" name="Object 7"/>
          <p:cNvGraphicFramePr>
            <a:graphicFrameLocks noChangeAspect="1"/>
          </p:cNvGraphicFramePr>
          <p:nvPr/>
        </p:nvGraphicFramePr>
        <p:xfrm>
          <a:off x="2435225" y="2287588"/>
          <a:ext cx="6135688" cy="577850"/>
        </p:xfrm>
        <a:graphic>
          <a:graphicData uri="http://schemas.openxmlformats.org/presentationml/2006/ole">
            <p:oleObj spid="_x0000_s51203" name="Equation" r:id="rId6" imgW="2831760" imgH="266400" progId="Equation.3">
              <p:embed/>
            </p:oleObj>
          </a:graphicData>
        </a:graphic>
      </p:graphicFrame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938" y="5229225"/>
            <a:ext cx="78009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2551113" y="3024188"/>
            <a:ext cx="452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Affine                                            rectified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395288"/>
            <a:ext cx="7239000" cy="1143001"/>
          </a:xfrm>
        </p:spPr>
        <p:txBody>
          <a:bodyPr/>
          <a:lstStyle/>
          <a:p>
            <a:pPr eaLnBrk="1" hangingPunct="1"/>
            <a:r>
              <a:rPr lang="en-US" sz="3600" smtClean="0"/>
              <a:t>Metric from projective</a:t>
            </a:r>
          </a:p>
        </p:txBody>
      </p:sp>
      <p:pic>
        <p:nvPicPr>
          <p:cNvPr id="52229" name="Picture 4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2892425"/>
            <a:ext cx="29003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150" y="2890838"/>
            <a:ext cx="31242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26" name="Object 6"/>
          <p:cNvGraphicFramePr>
            <a:graphicFrameLocks noChangeAspect="1"/>
          </p:cNvGraphicFramePr>
          <p:nvPr/>
        </p:nvGraphicFramePr>
        <p:xfrm>
          <a:off x="1854200" y="2316163"/>
          <a:ext cx="7097713" cy="403225"/>
        </p:xfrm>
        <a:graphic>
          <a:graphicData uri="http://schemas.openxmlformats.org/presentationml/2006/ole">
            <p:oleObj spid="_x0000_s52226" name="Equation" r:id="rId5" imgW="4012920" imgH="228600" progId="Equation.3">
              <p:embed/>
            </p:oleObj>
          </a:graphicData>
        </a:graphic>
      </p:graphicFrame>
      <p:graphicFrame>
        <p:nvGraphicFramePr>
          <p:cNvPr id="52227" name="Object 7"/>
          <p:cNvGraphicFramePr>
            <a:graphicFrameLocks noChangeAspect="1"/>
          </p:cNvGraphicFramePr>
          <p:nvPr/>
        </p:nvGraphicFramePr>
        <p:xfrm>
          <a:off x="2413000" y="461963"/>
          <a:ext cx="4654550" cy="1538287"/>
        </p:xfrm>
        <a:graphic>
          <a:graphicData uri="http://schemas.openxmlformats.org/presentationml/2006/ole">
            <p:oleObj spid="_x0000_s52227" name="Equation" r:id="rId6" imgW="2145960" imgH="711000" progId="Equation.3">
              <p:embed/>
            </p:oleObj>
          </a:graphicData>
        </a:graphic>
      </p:graphicFrame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5237163"/>
            <a:ext cx="7562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385763"/>
            <a:ext cx="7239000" cy="1143001"/>
          </a:xfrm>
        </p:spPr>
        <p:txBody>
          <a:bodyPr/>
          <a:lstStyle/>
          <a:p>
            <a:pPr eaLnBrk="1" hangingPunct="1"/>
            <a:r>
              <a:rPr lang="en-US" smtClean="0"/>
              <a:t>Pole-polar relationship</a:t>
            </a:r>
          </a:p>
        </p:txBody>
      </p:sp>
      <p:pic>
        <p:nvPicPr>
          <p:cNvPr id="107522" name="Picture 4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950" y="2789238"/>
            <a:ext cx="294481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7"/>
          <p:cNvSpPr txBox="1">
            <a:spLocks noChangeArrowheads="1"/>
          </p:cNvSpPr>
          <p:nvPr/>
        </p:nvSpPr>
        <p:spPr bwMode="auto">
          <a:xfrm>
            <a:off x="1135063" y="757238"/>
            <a:ext cx="7239000" cy="181451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>
                <a:latin typeface="Arial" charset="0"/>
              </a:rPr>
              <a:t>The polar line </a:t>
            </a:r>
            <a:r>
              <a:rPr lang="en-US" sz="2800"/>
              <a:t>l=</a:t>
            </a:r>
            <a:r>
              <a:rPr lang="en-US" sz="2800" b="1"/>
              <a:t>C</a:t>
            </a:r>
            <a:r>
              <a:rPr lang="en-US" sz="2800"/>
              <a:t>x</a:t>
            </a:r>
            <a:r>
              <a:rPr lang="en-US" sz="2400">
                <a:latin typeface="Arial" charset="0"/>
              </a:rPr>
              <a:t> of the point </a:t>
            </a:r>
            <a:r>
              <a:rPr lang="en-US" sz="2400"/>
              <a:t>x</a:t>
            </a:r>
            <a:r>
              <a:rPr lang="en-US" sz="2400">
                <a:latin typeface="Arial" charset="0"/>
              </a:rPr>
              <a:t> with respect to the conic </a:t>
            </a:r>
            <a:r>
              <a:rPr lang="en-US" sz="2800" b="1"/>
              <a:t>C</a:t>
            </a:r>
            <a:r>
              <a:rPr lang="en-US" sz="2400">
                <a:latin typeface="Arial" charset="0"/>
              </a:rPr>
              <a:t> intersects the conic in two points.  The two lines tangent to </a:t>
            </a:r>
            <a:r>
              <a:rPr lang="en-US" sz="2800" b="1"/>
              <a:t>C</a:t>
            </a:r>
            <a:r>
              <a:rPr lang="en-US" sz="2400">
                <a:latin typeface="Arial" charset="0"/>
              </a:rPr>
              <a:t> at these points intersect at </a:t>
            </a:r>
            <a:r>
              <a:rPr lang="en-US" sz="2400"/>
              <a:t>x</a:t>
            </a:r>
            <a:endParaRPr lang="en-US" sz="2800">
              <a:latin typeface="Arial" charset="0"/>
              <a:sym typeface="Symbol" pitchFamily="18" charset="2"/>
            </a:endParaRPr>
          </a:p>
          <a:p>
            <a:endParaRPr lang="en-US" sz="2400">
              <a:latin typeface="Arial" charset="0"/>
            </a:endParaRPr>
          </a:p>
        </p:txBody>
      </p:sp>
      <p:pic>
        <p:nvPicPr>
          <p:cNvPr id="1075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5411788"/>
            <a:ext cx="7848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Correlations and conjugate points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2454275" y="1652588"/>
            <a:ext cx="6129338" cy="16351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>
                <a:latin typeface="Arial" charset="0"/>
              </a:rPr>
              <a:t>A </a:t>
            </a:r>
            <a:r>
              <a:rPr lang="en-US" sz="2400" i="1">
                <a:latin typeface="Arial" charset="0"/>
              </a:rPr>
              <a:t>correlation</a:t>
            </a:r>
            <a:r>
              <a:rPr lang="en-US" sz="2400">
                <a:latin typeface="Arial" charset="0"/>
              </a:rPr>
              <a:t> is an invertible mapping from points of P</a:t>
            </a:r>
            <a:r>
              <a:rPr lang="en-US" sz="2400" baseline="30000">
                <a:latin typeface="Arial" charset="0"/>
              </a:rPr>
              <a:t>2 </a:t>
            </a:r>
            <a:r>
              <a:rPr lang="en-US" sz="2400">
                <a:latin typeface="Arial" charset="0"/>
              </a:rPr>
              <a:t>to lines of P</a:t>
            </a:r>
            <a:r>
              <a:rPr lang="en-US" sz="2400" baseline="30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. It is represented by a 3x3 non-singular matrix A as l=Ax</a:t>
            </a:r>
            <a:endParaRPr lang="en-US" sz="2800">
              <a:latin typeface="Arial" charset="0"/>
              <a:sym typeface="Symbol" pitchFamily="18" charset="2"/>
            </a:endParaRPr>
          </a:p>
          <a:p>
            <a:endParaRPr lang="en-US" sz="2400"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82788" y="3698875"/>
            <a:ext cx="5203825" cy="1173163"/>
            <a:chOff x="1249" y="2330"/>
            <a:chExt cx="3278" cy="739"/>
          </a:xfrm>
        </p:grpSpPr>
        <p:sp>
          <p:nvSpPr>
            <p:cNvPr id="53257" name="Text Box 6"/>
            <p:cNvSpPr txBox="1">
              <a:spLocks noChangeArrowheads="1"/>
            </p:cNvSpPr>
            <p:nvPr/>
          </p:nvSpPr>
          <p:spPr bwMode="auto">
            <a:xfrm>
              <a:off x="1249" y="2330"/>
              <a:ext cx="1882" cy="7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400">
                  <a:latin typeface="Arial" charset="0"/>
                </a:rPr>
                <a:t>Conjugate points with respect to </a:t>
              </a:r>
              <a:r>
                <a:rPr lang="en-US" sz="2800" b="1"/>
                <a:t>C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200">
                  <a:latin typeface="Arial" charset="0"/>
                </a:rPr>
                <a:t>(on each others polar)</a:t>
              </a:r>
            </a:p>
          </p:txBody>
        </p:sp>
        <p:graphicFrame>
          <p:nvGraphicFramePr>
            <p:cNvPr id="53251" name="Object 7"/>
            <p:cNvGraphicFramePr>
              <a:graphicFrameLocks noChangeAspect="1"/>
            </p:cNvGraphicFramePr>
            <p:nvPr/>
          </p:nvGraphicFramePr>
          <p:xfrm>
            <a:off x="3438" y="2393"/>
            <a:ext cx="1089" cy="377"/>
          </p:xfrm>
          <a:graphic>
            <a:graphicData uri="http://schemas.openxmlformats.org/presentationml/2006/ole">
              <p:oleObj spid="_x0000_s53251" name="Equation" r:id="rId3" imgW="660240" imgH="228600" progId="Equation.3">
                <p:embed/>
              </p:oleObj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006600" y="5251450"/>
            <a:ext cx="5246688" cy="1184275"/>
            <a:chOff x="1264" y="3308"/>
            <a:chExt cx="3305" cy="746"/>
          </a:xfrm>
        </p:grpSpPr>
        <p:sp>
          <p:nvSpPr>
            <p:cNvPr id="53256" name="Text Box 9"/>
            <p:cNvSpPr txBox="1">
              <a:spLocks noChangeArrowheads="1"/>
            </p:cNvSpPr>
            <p:nvPr/>
          </p:nvSpPr>
          <p:spPr bwMode="auto">
            <a:xfrm>
              <a:off x="1264" y="3308"/>
              <a:ext cx="2308" cy="7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buClr>
                  <a:srgbClr val="FF6600"/>
                </a:buClr>
              </a:pPr>
              <a:r>
                <a:rPr lang="en-US" sz="2400">
                  <a:latin typeface="Arial" charset="0"/>
                </a:rPr>
                <a:t>Conjugate lines </a:t>
              </a:r>
            </a:p>
            <a:p>
              <a:pPr>
                <a:lnSpc>
                  <a:spcPct val="90000"/>
                </a:lnSpc>
                <a:buClr>
                  <a:srgbClr val="FF6600"/>
                </a:buClr>
              </a:pPr>
              <a:r>
                <a:rPr lang="en-US" sz="2400">
                  <a:latin typeface="Arial" charset="0"/>
                </a:rPr>
                <a:t>with respect to </a:t>
              </a:r>
              <a:r>
                <a:rPr lang="en-US" sz="2800" b="1"/>
                <a:t>C</a:t>
              </a:r>
              <a:r>
                <a:rPr lang="en-US" sz="2800" b="1" baseline="30000"/>
                <a:t>*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200">
                  <a:latin typeface="Arial" charset="0"/>
                </a:rPr>
                <a:t>(through each others pole)</a:t>
              </a:r>
            </a:p>
          </p:txBody>
        </p:sp>
        <p:graphicFrame>
          <p:nvGraphicFramePr>
            <p:cNvPr id="53250" name="Object 10"/>
            <p:cNvGraphicFramePr>
              <a:graphicFrameLocks noChangeAspect="1"/>
            </p:cNvGraphicFramePr>
            <p:nvPr/>
          </p:nvGraphicFramePr>
          <p:xfrm>
            <a:off x="3396" y="3423"/>
            <a:ext cx="1173" cy="335"/>
          </p:xfrm>
          <a:graphic>
            <a:graphicData uri="http://schemas.openxmlformats.org/presentationml/2006/ole">
              <p:oleObj spid="_x0000_s53250" name="Equation" r:id="rId4" imgW="71100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Projective conic classification</a:t>
            </a:r>
          </a:p>
        </p:txBody>
      </p:sp>
      <p:graphicFrame>
        <p:nvGraphicFramePr>
          <p:cNvPr id="54274" name="Object 6"/>
          <p:cNvGraphicFramePr>
            <a:graphicFrameLocks noChangeAspect="1"/>
          </p:cNvGraphicFramePr>
          <p:nvPr/>
        </p:nvGraphicFramePr>
        <p:xfrm>
          <a:off x="2359025" y="1524000"/>
          <a:ext cx="1554163" cy="452438"/>
        </p:xfrm>
        <a:graphic>
          <a:graphicData uri="http://schemas.openxmlformats.org/presentationml/2006/ole">
            <p:oleObj spid="_x0000_s54274" name="Equation" r:id="rId3" imgW="698400" imgH="203040" progId="Equation.3">
              <p:embed/>
            </p:oleObj>
          </a:graphicData>
        </a:graphic>
      </p:graphicFrame>
      <p:graphicFrame>
        <p:nvGraphicFramePr>
          <p:cNvPr id="54275" name="Object 7"/>
          <p:cNvGraphicFramePr>
            <a:graphicFrameLocks noChangeAspect="1"/>
          </p:cNvGraphicFramePr>
          <p:nvPr/>
        </p:nvGraphicFramePr>
        <p:xfrm>
          <a:off x="4222750" y="1524000"/>
          <a:ext cx="1863725" cy="452438"/>
        </p:xfrm>
        <a:graphic>
          <a:graphicData uri="http://schemas.openxmlformats.org/presentationml/2006/ole">
            <p:oleObj spid="_x0000_s54275" name="Equation" r:id="rId4" imgW="838080" imgH="203040" progId="Equation.3">
              <p:embed/>
            </p:oleObj>
          </a:graphicData>
        </a:graphic>
      </p:graphicFrame>
      <p:graphicFrame>
        <p:nvGraphicFramePr>
          <p:cNvPr id="54276" name="Object 8"/>
          <p:cNvGraphicFramePr>
            <a:graphicFrameLocks noChangeAspect="1"/>
          </p:cNvGraphicFramePr>
          <p:nvPr/>
        </p:nvGraphicFramePr>
        <p:xfrm>
          <a:off x="2359025" y="2116138"/>
          <a:ext cx="5540375" cy="452437"/>
        </p:xfrm>
        <a:graphic>
          <a:graphicData uri="http://schemas.openxmlformats.org/presentationml/2006/ole">
            <p:oleObj spid="_x0000_s54276" name="Equation" r:id="rId5" imgW="2793960" imgH="228600" progId="Equation.3">
              <p:embed/>
            </p:oleObj>
          </a:graphicData>
        </a:graphic>
      </p:graphicFrame>
      <p:graphicFrame>
        <p:nvGraphicFramePr>
          <p:cNvPr id="54277" name="Object 9"/>
          <p:cNvGraphicFramePr>
            <a:graphicFrameLocks noChangeAspect="1"/>
          </p:cNvGraphicFramePr>
          <p:nvPr/>
        </p:nvGraphicFramePr>
        <p:xfrm>
          <a:off x="7631113" y="2568575"/>
          <a:ext cx="1284287" cy="452438"/>
        </p:xfrm>
        <a:graphic>
          <a:graphicData uri="http://schemas.openxmlformats.org/presentationml/2006/ole">
            <p:oleObj spid="_x0000_s54277" name="Equation" r:id="rId6" imgW="647640" imgH="228600" progId="Equation.3">
              <p:embed/>
            </p:oleObj>
          </a:graphicData>
        </a:graphic>
      </p:graphicFrame>
      <p:graphicFrame>
        <p:nvGraphicFramePr>
          <p:cNvPr id="104497" name="Group 49"/>
          <p:cNvGraphicFramePr>
            <a:graphicFrameLocks noGrp="1"/>
          </p:cNvGraphicFramePr>
          <p:nvPr/>
        </p:nvGraphicFramePr>
        <p:xfrm>
          <a:off x="2071688" y="3751263"/>
          <a:ext cx="6843712" cy="2601912"/>
        </p:xfrm>
        <a:graphic>
          <a:graphicData uri="http://schemas.openxmlformats.org/drawingml/2006/table">
            <a:tbl>
              <a:tblPr/>
              <a:tblGrid>
                <a:gridCol w="1739900"/>
                <a:gridCol w="2182812"/>
                <a:gridCol w="2921000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Diagonal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Equation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Conic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(1,1,1)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improper conic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(1,1,-1)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circle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(1,1,0)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single real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(1,-1,0)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two lines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(1,0,0)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single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278" name="Object 51"/>
          <p:cNvGraphicFramePr>
            <a:graphicFrameLocks noChangeAspect="1"/>
          </p:cNvGraphicFramePr>
          <p:nvPr/>
        </p:nvGraphicFramePr>
        <p:xfrm>
          <a:off x="3913188" y="4179888"/>
          <a:ext cx="1958975" cy="441325"/>
        </p:xfrm>
        <a:graphic>
          <a:graphicData uri="http://schemas.openxmlformats.org/presentationml/2006/ole">
            <p:oleObj spid="_x0000_s54278" name="Equation" r:id="rId7" imgW="1015920" imgH="228600" progId="Equation.3">
              <p:embed/>
            </p:oleObj>
          </a:graphicData>
        </a:graphic>
      </p:graphicFrame>
      <p:graphicFrame>
        <p:nvGraphicFramePr>
          <p:cNvPr id="54279" name="Object 52"/>
          <p:cNvGraphicFramePr>
            <a:graphicFrameLocks noChangeAspect="1"/>
          </p:cNvGraphicFramePr>
          <p:nvPr/>
        </p:nvGraphicFramePr>
        <p:xfrm>
          <a:off x="3913188" y="4621213"/>
          <a:ext cx="1958975" cy="441325"/>
        </p:xfrm>
        <a:graphic>
          <a:graphicData uri="http://schemas.openxmlformats.org/presentationml/2006/ole">
            <p:oleObj spid="_x0000_s54279" name="Equation" r:id="rId8" imgW="1015920" imgH="228600" progId="Equation.3">
              <p:embed/>
            </p:oleObj>
          </a:graphicData>
        </a:graphic>
      </p:graphicFrame>
      <p:graphicFrame>
        <p:nvGraphicFramePr>
          <p:cNvPr id="54280" name="Object 53"/>
          <p:cNvGraphicFramePr>
            <a:graphicFrameLocks noChangeAspect="1"/>
          </p:cNvGraphicFramePr>
          <p:nvPr/>
        </p:nvGraphicFramePr>
        <p:xfrm>
          <a:off x="4206875" y="5062538"/>
          <a:ext cx="1370013" cy="441325"/>
        </p:xfrm>
        <a:graphic>
          <a:graphicData uri="http://schemas.openxmlformats.org/presentationml/2006/ole">
            <p:oleObj spid="_x0000_s54280" name="Equation" r:id="rId9" imgW="711000" imgH="228600" progId="Equation.3">
              <p:embed/>
            </p:oleObj>
          </a:graphicData>
        </a:graphic>
      </p:graphicFrame>
      <p:graphicFrame>
        <p:nvGraphicFramePr>
          <p:cNvPr id="54281" name="Object 54"/>
          <p:cNvGraphicFramePr>
            <a:graphicFrameLocks noChangeAspect="1"/>
          </p:cNvGraphicFramePr>
          <p:nvPr/>
        </p:nvGraphicFramePr>
        <p:xfrm>
          <a:off x="4222750" y="5484813"/>
          <a:ext cx="1370013" cy="441325"/>
        </p:xfrm>
        <a:graphic>
          <a:graphicData uri="http://schemas.openxmlformats.org/presentationml/2006/ole">
            <p:oleObj spid="_x0000_s54281" name="Equation" r:id="rId10" imgW="711000" imgH="228600" progId="Equation.3">
              <p:embed/>
            </p:oleObj>
          </a:graphicData>
        </a:graphic>
      </p:graphicFrame>
      <p:graphicFrame>
        <p:nvGraphicFramePr>
          <p:cNvPr id="54282" name="Object 55"/>
          <p:cNvGraphicFramePr>
            <a:graphicFrameLocks noChangeAspect="1"/>
          </p:cNvGraphicFramePr>
          <p:nvPr/>
        </p:nvGraphicFramePr>
        <p:xfrm>
          <a:off x="4503738" y="5949950"/>
          <a:ext cx="806450" cy="392113"/>
        </p:xfrm>
        <a:graphic>
          <a:graphicData uri="http://schemas.openxmlformats.org/presentationml/2006/ole">
            <p:oleObj spid="_x0000_s54282" name="Equation" r:id="rId11" imgW="41904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Affine conic classification</a:t>
            </a:r>
          </a:p>
        </p:txBody>
      </p:sp>
      <p:pic>
        <p:nvPicPr>
          <p:cNvPr id="115714" name="Picture 4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313" y="2509838"/>
            <a:ext cx="610235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2673350" y="4565650"/>
            <a:ext cx="1198563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>
                <a:latin typeface="Arial" charset="0"/>
              </a:rPr>
              <a:t>ellipse</a:t>
            </a: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4527550" y="4565650"/>
            <a:ext cx="1701800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>
                <a:latin typeface="Arial" charset="0"/>
              </a:rPr>
              <a:t>parabola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2400">
              <a:latin typeface="Arial" charset="0"/>
            </a:endParaRPr>
          </a:p>
        </p:txBody>
      </p:sp>
      <p:sp>
        <p:nvSpPr>
          <p:cNvPr id="115717" name="Text Box 7"/>
          <p:cNvSpPr txBox="1">
            <a:spLocks noChangeArrowheads="1"/>
          </p:cNvSpPr>
          <p:nvPr/>
        </p:nvSpPr>
        <p:spPr bwMode="auto">
          <a:xfrm>
            <a:off x="6635750" y="4565650"/>
            <a:ext cx="1652588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>
                <a:latin typeface="Arial" charset="0"/>
              </a:rPr>
              <a:t>hyperbola</a:t>
            </a:r>
          </a:p>
        </p:txBody>
      </p:sp>
      <p:pic>
        <p:nvPicPr>
          <p:cNvPr id="1157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5168900"/>
            <a:ext cx="7953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line at infinity</a:t>
            </a:r>
          </a:p>
        </p:txBody>
      </p:sp>
      <p:graphicFrame>
        <p:nvGraphicFramePr>
          <p:cNvPr id="40962" name="Object 6"/>
          <p:cNvGraphicFramePr>
            <a:graphicFrameLocks noChangeAspect="1"/>
          </p:cNvGraphicFramePr>
          <p:nvPr/>
        </p:nvGraphicFramePr>
        <p:xfrm>
          <a:off x="2927350" y="2400300"/>
          <a:ext cx="3519488" cy="1247775"/>
        </p:xfrm>
        <a:graphic>
          <a:graphicData uri="http://schemas.openxmlformats.org/presentationml/2006/ole">
            <p:oleObj spid="_x0000_s40962" name="Equation" r:id="rId3" imgW="2006280" imgH="711000" progId="Equation.3">
              <p:embed/>
            </p:oleObj>
          </a:graphicData>
        </a:graphic>
      </p:graphicFrame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790700" y="4043363"/>
            <a:ext cx="7239000" cy="130651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>
                <a:latin typeface="Arial" charset="0"/>
              </a:rPr>
              <a:t>The line at infinity l</a:t>
            </a:r>
            <a:r>
              <a:rPr lang="en-US" sz="2400" baseline="-25000">
                <a:latin typeface="Arial" charset="0"/>
                <a:sym typeface="Symbol" pitchFamily="18" charset="2"/>
              </a:rPr>
              <a:t></a:t>
            </a:r>
            <a:r>
              <a:rPr lang="en-US" sz="2400">
                <a:latin typeface="Arial" charset="0"/>
                <a:sym typeface="Symbol" pitchFamily="18" charset="2"/>
              </a:rPr>
              <a:t> is a fixed line under a projective transformation H if and only if H is an affinity</a:t>
            </a:r>
          </a:p>
          <a:p>
            <a:endParaRPr lang="en-US" sz="2400">
              <a:latin typeface="Arial" charset="0"/>
            </a:endParaRP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2111375" y="6057900"/>
            <a:ext cx="35067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  <a:sym typeface="Symbol" pitchFamily="18" charset="2"/>
              </a:rPr>
              <a:t>Note: not fixed pointwise</a:t>
            </a: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1246188" y="1801813"/>
            <a:ext cx="721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an affine transformation line at infinity maps onto line at infinity</a:t>
            </a:r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508000" y="5486400"/>
            <a:ext cx="8731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point on line at infinity is mapped to ANOTHER point on the line at infinity, not </a:t>
            </a:r>
          </a:p>
          <a:p>
            <a:r>
              <a:rPr lang="en-US"/>
              <a:t>  necessarily the same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Chasles’ theorem</a:t>
            </a:r>
          </a:p>
        </p:txBody>
      </p:sp>
      <p:sp>
        <p:nvSpPr>
          <p:cNvPr id="87042" name="Oval 3"/>
          <p:cNvSpPr>
            <a:spLocks noChangeArrowheads="1"/>
          </p:cNvSpPr>
          <p:nvPr/>
        </p:nvSpPr>
        <p:spPr bwMode="auto">
          <a:xfrm>
            <a:off x="3200400" y="2552700"/>
            <a:ext cx="3687763" cy="2419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Freeform 4"/>
          <p:cNvSpPr>
            <a:spLocks/>
          </p:cNvSpPr>
          <p:nvPr/>
        </p:nvSpPr>
        <p:spPr bwMode="auto">
          <a:xfrm>
            <a:off x="3429000" y="2751138"/>
            <a:ext cx="2624138" cy="1587500"/>
          </a:xfrm>
          <a:custGeom>
            <a:avLst/>
            <a:gdLst>
              <a:gd name="T0" fmla="*/ 0 w 1653"/>
              <a:gd name="T1" fmla="*/ 2147483647 h 1000"/>
              <a:gd name="T2" fmla="*/ 2147483647 w 1653"/>
              <a:gd name="T3" fmla="*/ 0 h 1000"/>
              <a:gd name="T4" fmla="*/ 0 60000 65536"/>
              <a:gd name="T5" fmla="*/ 0 60000 65536"/>
              <a:gd name="T6" fmla="*/ 0 w 1653"/>
              <a:gd name="T7" fmla="*/ 0 h 1000"/>
              <a:gd name="T8" fmla="*/ 1653 w 1653"/>
              <a:gd name="T9" fmla="*/ 1000 h 1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3" h="1000">
                <a:moveTo>
                  <a:pt x="0" y="1000"/>
                </a:moveTo>
                <a:lnTo>
                  <a:pt x="16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4" name="Freeform 5"/>
          <p:cNvSpPr>
            <a:spLocks/>
          </p:cNvSpPr>
          <p:nvPr/>
        </p:nvSpPr>
        <p:spPr bwMode="auto">
          <a:xfrm>
            <a:off x="3429000" y="3617913"/>
            <a:ext cx="3452813" cy="722312"/>
          </a:xfrm>
          <a:custGeom>
            <a:avLst/>
            <a:gdLst>
              <a:gd name="T0" fmla="*/ 0 w 2175"/>
              <a:gd name="T1" fmla="*/ 1146669595 h 455"/>
              <a:gd name="T2" fmla="*/ 2147483647 w 2175"/>
              <a:gd name="T3" fmla="*/ 0 h 455"/>
              <a:gd name="T4" fmla="*/ 0 60000 65536"/>
              <a:gd name="T5" fmla="*/ 0 60000 65536"/>
              <a:gd name="T6" fmla="*/ 0 w 2175"/>
              <a:gd name="T7" fmla="*/ 0 h 455"/>
              <a:gd name="T8" fmla="*/ 2175 w 2175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5" h="455">
                <a:moveTo>
                  <a:pt x="0" y="455"/>
                </a:moveTo>
                <a:lnTo>
                  <a:pt x="217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5" name="Line 6"/>
          <p:cNvSpPr>
            <a:spLocks noChangeShapeType="1"/>
          </p:cNvSpPr>
          <p:nvPr/>
        </p:nvSpPr>
        <p:spPr bwMode="auto">
          <a:xfrm>
            <a:off x="3429000" y="4338638"/>
            <a:ext cx="3233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Freeform 7"/>
          <p:cNvSpPr>
            <a:spLocks/>
          </p:cNvSpPr>
          <p:nvPr/>
        </p:nvSpPr>
        <p:spPr bwMode="auto">
          <a:xfrm>
            <a:off x="3429000" y="2727325"/>
            <a:ext cx="657225" cy="1611313"/>
          </a:xfrm>
          <a:custGeom>
            <a:avLst/>
            <a:gdLst>
              <a:gd name="T0" fmla="*/ 0 w 414"/>
              <a:gd name="T1" fmla="*/ 2147483647 h 1015"/>
              <a:gd name="T2" fmla="*/ 1043344777 w 414"/>
              <a:gd name="T3" fmla="*/ 0 h 1015"/>
              <a:gd name="T4" fmla="*/ 0 60000 65536"/>
              <a:gd name="T5" fmla="*/ 0 60000 65536"/>
              <a:gd name="T6" fmla="*/ 0 w 414"/>
              <a:gd name="T7" fmla="*/ 0 h 1015"/>
              <a:gd name="T8" fmla="*/ 414 w 414"/>
              <a:gd name="T9" fmla="*/ 1015 h 10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4" h="1015">
                <a:moveTo>
                  <a:pt x="0" y="1015"/>
                </a:moveTo>
                <a:lnTo>
                  <a:pt x="41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3859213" y="233521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6053138" y="2414588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6881813" y="334962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87050" name="Text Box 11"/>
          <p:cNvSpPr txBox="1">
            <a:spLocks noChangeArrowheads="1"/>
          </p:cNvSpPr>
          <p:nvPr/>
        </p:nvSpPr>
        <p:spPr bwMode="auto">
          <a:xfrm>
            <a:off x="6634163" y="42672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87051" name="Text Box 12"/>
          <p:cNvSpPr txBox="1">
            <a:spLocks noChangeArrowheads="1"/>
          </p:cNvSpPr>
          <p:nvPr/>
        </p:nvSpPr>
        <p:spPr bwMode="auto">
          <a:xfrm>
            <a:off x="3060700" y="42116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87052" name="Line 13"/>
          <p:cNvSpPr>
            <a:spLocks noChangeShapeType="1"/>
          </p:cNvSpPr>
          <p:nvPr/>
        </p:nvSpPr>
        <p:spPr bwMode="auto">
          <a:xfrm>
            <a:off x="3571875" y="3484563"/>
            <a:ext cx="1438275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Rectangle 14"/>
          <p:cNvSpPr>
            <a:spLocks noChangeArrowheads="1"/>
          </p:cNvSpPr>
          <p:nvPr/>
        </p:nvSpPr>
        <p:spPr bwMode="auto">
          <a:xfrm>
            <a:off x="2500313" y="1817688"/>
            <a:ext cx="599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Conic = locus of constant cross-ratio towards 4 ref. points</a:t>
            </a:r>
          </a:p>
        </p:txBody>
      </p:sp>
      <p:sp>
        <p:nvSpPr>
          <p:cNvPr id="87054" name="Oval 15"/>
          <p:cNvSpPr>
            <a:spLocks noChangeArrowheads="1"/>
          </p:cNvSpPr>
          <p:nvPr/>
        </p:nvSpPr>
        <p:spPr bwMode="auto">
          <a:xfrm>
            <a:off x="2016125" y="4972050"/>
            <a:ext cx="17145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Line 16"/>
          <p:cNvSpPr>
            <a:spLocks noChangeShapeType="1"/>
          </p:cNvSpPr>
          <p:nvPr/>
        </p:nvSpPr>
        <p:spPr bwMode="auto">
          <a:xfrm flipH="1" flipV="1">
            <a:off x="2873375" y="4972050"/>
            <a:ext cx="3175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6" name="Line 17"/>
          <p:cNvSpPr>
            <a:spLocks noChangeShapeType="1"/>
          </p:cNvSpPr>
          <p:nvPr/>
        </p:nvSpPr>
        <p:spPr bwMode="auto">
          <a:xfrm flipV="1">
            <a:off x="2876550" y="5032375"/>
            <a:ext cx="32385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76550" y="4972050"/>
            <a:ext cx="708025" cy="1552575"/>
            <a:chOff x="1812" y="3132"/>
            <a:chExt cx="446" cy="978"/>
          </a:xfrm>
        </p:grpSpPr>
        <p:sp>
          <p:nvSpPr>
            <p:cNvPr id="87061" name="Line 19"/>
            <p:cNvSpPr>
              <a:spLocks noChangeShapeType="1"/>
            </p:cNvSpPr>
            <p:nvPr/>
          </p:nvSpPr>
          <p:spPr bwMode="auto">
            <a:xfrm flipH="1" flipV="1">
              <a:off x="1812" y="3132"/>
              <a:ext cx="324" cy="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Line 20"/>
            <p:cNvSpPr>
              <a:spLocks noChangeShapeType="1"/>
            </p:cNvSpPr>
            <p:nvPr/>
          </p:nvSpPr>
          <p:spPr bwMode="auto">
            <a:xfrm flipH="1" flipV="1">
              <a:off x="1812" y="3132"/>
              <a:ext cx="174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Line 21"/>
            <p:cNvSpPr>
              <a:spLocks noChangeShapeType="1"/>
            </p:cNvSpPr>
            <p:nvPr/>
          </p:nvSpPr>
          <p:spPr bwMode="auto">
            <a:xfrm flipV="1">
              <a:off x="1986" y="3170"/>
              <a:ext cx="3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Line 22"/>
            <p:cNvSpPr>
              <a:spLocks noChangeShapeType="1"/>
            </p:cNvSpPr>
            <p:nvPr/>
          </p:nvSpPr>
          <p:spPr bwMode="auto">
            <a:xfrm flipH="1" flipV="1">
              <a:off x="2016" y="3170"/>
              <a:ext cx="12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5" name="Freeform 23"/>
            <p:cNvSpPr>
              <a:spLocks/>
            </p:cNvSpPr>
            <p:nvPr/>
          </p:nvSpPr>
          <p:spPr bwMode="auto">
            <a:xfrm>
              <a:off x="2016" y="3170"/>
              <a:ext cx="242" cy="744"/>
            </a:xfrm>
            <a:custGeom>
              <a:avLst/>
              <a:gdLst>
                <a:gd name="T0" fmla="*/ 242 w 242"/>
                <a:gd name="T1" fmla="*/ 744 h 744"/>
                <a:gd name="T2" fmla="*/ 0 w 242"/>
                <a:gd name="T3" fmla="*/ 0 h 744"/>
                <a:gd name="T4" fmla="*/ 0 60000 65536"/>
                <a:gd name="T5" fmla="*/ 0 60000 65536"/>
                <a:gd name="T6" fmla="*/ 0 w 242"/>
                <a:gd name="T7" fmla="*/ 0 h 744"/>
                <a:gd name="T8" fmla="*/ 242 w 242"/>
                <a:gd name="T9" fmla="*/ 744 h 7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2" h="744">
                  <a:moveTo>
                    <a:pt x="242" y="74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6" name="Freeform 24"/>
            <p:cNvSpPr>
              <a:spLocks/>
            </p:cNvSpPr>
            <p:nvPr/>
          </p:nvSpPr>
          <p:spPr bwMode="auto">
            <a:xfrm>
              <a:off x="1812" y="3132"/>
              <a:ext cx="444" cy="784"/>
            </a:xfrm>
            <a:custGeom>
              <a:avLst/>
              <a:gdLst>
                <a:gd name="T0" fmla="*/ 444 w 444"/>
                <a:gd name="T1" fmla="*/ 784 h 784"/>
                <a:gd name="T2" fmla="*/ 0 w 444"/>
                <a:gd name="T3" fmla="*/ 0 h 784"/>
                <a:gd name="T4" fmla="*/ 0 60000 65536"/>
                <a:gd name="T5" fmla="*/ 0 60000 65536"/>
                <a:gd name="T6" fmla="*/ 0 w 444"/>
                <a:gd name="T7" fmla="*/ 0 h 784"/>
                <a:gd name="T8" fmla="*/ 444 w 444"/>
                <a:gd name="T9" fmla="*/ 784 h 7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784">
                  <a:moveTo>
                    <a:pt x="444" y="78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873375" y="5181600"/>
            <a:ext cx="752475" cy="1390650"/>
            <a:chOff x="1810" y="3264"/>
            <a:chExt cx="474" cy="876"/>
          </a:xfrm>
        </p:grpSpPr>
        <p:sp>
          <p:nvSpPr>
            <p:cNvPr id="87059" name="Freeform 26"/>
            <p:cNvSpPr>
              <a:spLocks/>
            </p:cNvSpPr>
            <p:nvPr/>
          </p:nvSpPr>
          <p:spPr bwMode="auto">
            <a:xfrm>
              <a:off x="1810" y="3264"/>
              <a:ext cx="362" cy="876"/>
            </a:xfrm>
            <a:custGeom>
              <a:avLst/>
              <a:gdLst>
                <a:gd name="T0" fmla="*/ 0 w 362"/>
                <a:gd name="T1" fmla="*/ 876 h 876"/>
                <a:gd name="T2" fmla="*/ 362 w 362"/>
                <a:gd name="T3" fmla="*/ 0 h 876"/>
                <a:gd name="T4" fmla="*/ 0 60000 65536"/>
                <a:gd name="T5" fmla="*/ 0 60000 65536"/>
                <a:gd name="T6" fmla="*/ 0 w 362"/>
                <a:gd name="T7" fmla="*/ 0 h 876"/>
                <a:gd name="T8" fmla="*/ 362 w 362"/>
                <a:gd name="T9" fmla="*/ 876 h 8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2" h="876">
                  <a:moveTo>
                    <a:pt x="0" y="876"/>
                  </a:moveTo>
                  <a:lnTo>
                    <a:pt x="36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27"/>
            <p:cNvSpPr>
              <a:spLocks/>
            </p:cNvSpPr>
            <p:nvPr/>
          </p:nvSpPr>
          <p:spPr bwMode="auto">
            <a:xfrm>
              <a:off x="1812" y="3398"/>
              <a:ext cx="472" cy="742"/>
            </a:xfrm>
            <a:custGeom>
              <a:avLst/>
              <a:gdLst>
                <a:gd name="T0" fmla="*/ 0 w 472"/>
                <a:gd name="T1" fmla="*/ 742 h 742"/>
                <a:gd name="T2" fmla="*/ 472 w 472"/>
                <a:gd name="T3" fmla="*/ 0 h 742"/>
                <a:gd name="T4" fmla="*/ 0 60000 65536"/>
                <a:gd name="T5" fmla="*/ 0 60000 65536"/>
                <a:gd name="T6" fmla="*/ 0 w 472"/>
                <a:gd name="T7" fmla="*/ 0 h 742"/>
                <a:gd name="T8" fmla="*/ 472 w 472"/>
                <a:gd name="T9" fmla="*/ 742 h 7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742">
                  <a:moveTo>
                    <a:pt x="0" y="742"/>
                  </a:moveTo>
                  <a:lnTo>
                    <a:pt x="4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Iso-disparity curves</a:t>
            </a:r>
          </a:p>
        </p:txBody>
      </p:sp>
      <p:sp>
        <p:nvSpPr>
          <p:cNvPr id="117763" name="Oval 3"/>
          <p:cNvSpPr>
            <a:spLocks noChangeArrowheads="1"/>
          </p:cNvSpPr>
          <p:nvPr/>
        </p:nvSpPr>
        <p:spPr bwMode="auto">
          <a:xfrm>
            <a:off x="3200400" y="2552700"/>
            <a:ext cx="3687763" cy="2419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Freeform 4"/>
          <p:cNvSpPr>
            <a:spLocks/>
          </p:cNvSpPr>
          <p:nvPr/>
        </p:nvSpPr>
        <p:spPr bwMode="auto">
          <a:xfrm>
            <a:off x="3429000" y="2898775"/>
            <a:ext cx="319088" cy="1439863"/>
          </a:xfrm>
          <a:custGeom>
            <a:avLst/>
            <a:gdLst>
              <a:gd name="T0" fmla="*/ 0 w 201"/>
              <a:gd name="T1" fmla="*/ 2147483647 h 907"/>
              <a:gd name="T2" fmla="*/ 506553038 w 201"/>
              <a:gd name="T3" fmla="*/ 0 h 907"/>
              <a:gd name="T4" fmla="*/ 0 60000 65536"/>
              <a:gd name="T5" fmla="*/ 0 60000 65536"/>
              <a:gd name="T6" fmla="*/ 0 w 201"/>
              <a:gd name="T7" fmla="*/ 0 h 907"/>
              <a:gd name="T8" fmla="*/ 201 w 201"/>
              <a:gd name="T9" fmla="*/ 907 h 90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" h="907">
                <a:moveTo>
                  <a:pt x="0" y="907"/>
                </a:moveTo>
                <a:lnTo>
                  <a:pt x="20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Freeform 5"/>
          <p:cNvSpPr>
            <a:spLocks/>
          </p:cNvSpPr>
          <p:nvPr/>
        </p:nvSpPr>
        <p:spPr bwMode="auto">
          <a:xfrm>
            <a:off x="3429000" y="2963863"/>
            <a:ext cx="228600" cy="1374775"/>
          </a:xfrm>
          <a:custGeom>
            <a:avLst/>
            <a:gdLst>
              <a:gd name="T0" fmla="*/ 0 w 144"/>
              <a:gd name="T1" fmla="*/ 2147483647 h 866"/>
              <a:gd name="T2" fmla="*/ 362902445 w 144"/>
              <a:gd name="T3" fmla="*/ 0 h 866"/>
              <a:gd name="T4" fmla="*/ 0 60000 65536"/>
              <a:gd name="T5" fmla="*/ 0 60000 65536"/>
              <a:gd name="T6" fmla="*/ 0 w 144"/>
              <a:gd name="T7" fmla="*/ 0 h 866"/>
              <a:gd name="T8" fmla="*/ 144 w 144"/>
              <a:gd name="T9" fmla="*/ 866 h 8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866">
                <a:moveTo>
                  <a:pt x="0" y="866"/>
                </a:moveTo>
                <a:lnTo>
                  <a:pt x="1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3289300" y="2528888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3529013" y="2438400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3060700" y="4211638"/>
            <a:ext cx="43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1</a:t>
            </a: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429000" y="4340225"/>
            <a:ext cx="3233738" cy="1028700"/>
            <a:chOff x="2160" y="2734"/>
            <a:chExt cx="2037" cy="648"/>
          </a:xfrm>
        </p:grpSpPr>
        <p:sp>
          <p:nvSpPr>
            <p:cNvPr id="55330" name="Text Box 10"/>
            <p:cNvSpPr txBox="1">
              <a:spLocks noChangeArrowheads="1"/>
            </p:cNvSpPr>
            <p:nvPr/>
          </p:nvSpPr>
          <p:spPr bwMode="auto">
            <a:xfrm>
              <a:off x="3026" y="3132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>
                  <a:cs typeface="Times New Roman" pitchFamily="18" charset="0"/>
                </a:rPr>
                <a:t>∞</a:t>
              </a:r>
              <a:endParaRPr lang="en-US">
                <a:cs typeface="Times New Roman" pitchFamily="18" charset="0"/>
              </a:endParaRPr>
            </a:p>
          </p:txBody>
        </p:sp>
        <p:sp>
          <p:nvSpPr>
            <p:cNvPr id="55331" name="Line 11"/>
            <p:cNvSpPr>
              <a:spLocks noChangeShapeType="1"/>
            </p:cNvSpPr>
            <p:nvPr/>
          </p:nvSpPr>
          <p:spPr bwMode="auto">
            <a:xfrm>
              <a:off x="2160" y="2734"/>
              <a:ext cx="982" cy="3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2" name="Line 12"/>
            <p:cNvSpPr>
              <a:spLocks noChangeShapeType="1"/>
            </p:cNvSpPr>
            <p:nvPr/>
          </p:nvSpPr>
          <p:spPr bwMode="auto">
            <a:xfrm flipV="1">
              <a:off x="3142" y="2734"/>
              <a:ext cx="1055" cy="3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7" name="Line 13"/>
          <p:cNvSpPr>
            <a:spLocks noChangeShapeType="1"/>
          </p:cNvSpPr>
          <p:nvPr/>
        </p:nvSpPr>
        <p:spPr bwMode="auto">
          <a:xfrm>
            <a:off x="2960688" y="3302000"/>
            <a:ext cx="1558925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4"/>
          <p:cNvSpPr>
            <a:spLocks noChangeShapeType="1"/>
          </p:cNvSpPr>
          <p:nvPr/>
        </p:nvSpPr>
        <p:spPr bwMode="auto">
          <a:xfrm flipV="1">
            <a:off x="5568950" y="3302000"/>
            <a:ext cx="1674813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Freeform 15"/>
          <p:cNvSpPr>
            <a:spLocks/>
          </p:cNvSpPr>
          <p:nvPr/>
        </p:nvSpPr>
        <p:spPr bwMode="auto">
          <a:xfrm flipH="1">
            <a:off x="3657600" y="2963863"/>
            <a:ext cx="3005138" cy="1376362"/>
          </a:xfrm>
          <a:custGeom>
            <a:avLst/>
            <a:gdLst>
              <a:gd name="T0" fmla="*/ 0 w 201"/>
              <a:gd name="T1" fmla="*/ 2088613598 h 907"/>
              <a:gd name="T2" fmla="*/ 2147483647 w 201"/>
              <a:gd name="T3" fmla="*/ 0 h 907"/>
              <a:gd name="T4" fmla="*/ 0 60000 65536"/>
              <a:gd name="T5" fmla="*/ 0 60000 65536"/>
              <a:gd name="T6" fmla="*/ 0 w 201"/>
              <a:gd name="T7" fmla="*/ 0 h 907"/>
              <a:gd name="T8" fmla="*/ 201 w 201"/>
              <a:gd name="T9" fmla="*/ 907 h 90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" h="907">
                <a:moveTo>
                  <a:pt x="0" y="907"/>
                </a:moveTo>
                <a:lnTo>
                  <a:pt x="20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Freeform 16"/>
          <p:cNvSpPr>
            <a:spLocks/>
          </p:cNvSpPr>
          <p:nvPr/>
        </p:nvSpPr>
        <p:spPr bwMode="auto">
          <a:xfrm flipH="1">
            <a:off x="3748088" y="2898775"/>
            <a:ext cx="2914650" cy="1441450"/>
          </a:xfrm>
          <a:custGeom>
            <a:avLst/>
            <a:gdLst>
              <a:gd name="T0" fmla="*/ 0 w 201"/>
              <a:gd name="T1" fmla="*/ 2147483647 h 907"/>
              <a:gd name="T2" fmla="*/ 2147483647 w 201"/>
              <a:gd name="T3" fmla="*/ 0 h 907"/>
              <a:gd name="T4" fmla="*/ 0 60000 65536"/>
              <a:gd name="T5" fmla="*/ 0 60000 65536"/>
              <a:gd name="T6" fmla="*/ 0 w 201"/>
              <a:gd name="T7" fmla="*/ 0 h 907"/>
              <a:gd name="T8" fmla="*/ 201 w 201"/>
              <a:gd name="T9" fmla="*/ 907 h 90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" h="907">
                <a:moveTo>
                  <a:pt x="0" y="907"/>
                </a:moveTo>
                <a:lnTo>
                  <a:pt x="20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Text Box 17"/>
          <p:cNvSpPr txBox="1">
            <a:spLocks noChangeArrowheads="1"/>
          </p:cNvSpPr>
          <p:nvPr/>
        </p:nvSpPr>
        <p:spPr bwMode="auto">
          <a:xfrm>
            <a:off x="6618288" y="4251325"/>
            <a:ext cx="436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55312" name="Oval 18"/>
          <p:cNvSpPr>
            <a:spLocks noChangeAspect="1" noChangeArrowheads="1"/>
          </p:cNvSpPr>
          <p:nvPr/>
        </p:nvSpPr>
        <p:spPr bwMode="auto">
          <a:xfrm>
            <a:off x="3529013" y="3519488"/>
            <a:ext cx="55562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19"/>
          <p:cNvSpPr>
            <a:spLocks noChangeAspect="1" noChangeArrowheads="1"/>
          </p:cNvSpPr>
          <p:nvPr/>
        </p:nvSpPr>
        <p:spPr bwMode="auto">
          <a:xfrm>
            <a:off x="3578225" y="3536950"/>
            <a:ext cx="55563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0"/>
          <p:cNvSpPr>
            <a:spLocks noChangeAspect="1" noChangeArrowheads="1"/>
          </p:cNvSpPr>
          <p:nvPr/>
        </p:nvSpPr>
        <p:spPr bwMode="auto">
          <a:xfrm>
            <a:off x="5656263" y="3865563"/>
            <a:ext cx="55562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1"/>
          <p:cNvSpPr>
            <a:spLocks noChangeAspect="1" noChangeArrowheads="1"/>
          </p:cNvSpPr>
          <p:nvPr/>
        </p:nvSpPr>
        <p:spPr bwMode="auto">
          <a:xfrm>
            <a:off x="5688013" y="3843338"/>
            <a:ext cx="55562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429000" y="2187575"/>
            <a:ext cx="3233738" cy="2152650"/>
            <a:chOff x="2160" y="1378"/>
            <a:chExt cx="2037" cy="1356"/>
          </a:xfrm>
        </p:grpSpPr>
        <p:grpSp>
          <p:nvGrpSpPr>
            <p:cNvPr id="55324" name="Group 23"/>
            <p:cNvGrpSpPr>
              <a:grpSpLocks/>
            </p:cNvGrpSpPr>
            <p:nvPr/>
          </p:nvGrpSpPr>
          <p:grpSpPr bwMode="auto">
            <a:xfrm>
              <a:off x="2160" y="1378"/>
              <a:ext cx="2037" cy="1356"/>
              <a:chOff x="2160" y="1378"/>
              <a:chExt cx="2037" cy="1356"/>
            </a:xfrm>
          </p:grpSpPr>
          <p:sp>
            <p:nvSpPr>
              <p:cNvPr id="55327" name="Freeform 24"/>
              <p:cNvSpPr>
                <a:spLocks/>
              </p:cNvSpPr>
              <p:nvPr/>
            </p:nvSpPr>
            <p:spPr bwMode="auto">
              <a:xfrm>
                <a:off x="2160" y="1646"/>
                <a:ext cx="653" cy="1088"/>
              </a:xfrm>
              <a:custGeom>
                <a:avLst/>
                <a:gdLst>
                  <a:gd name="T0" fmla="*/ 0 w 653"/>
                  <a:gd name="T1" fmla="*/ 1088 h 1088"/>
                  <a:gd name="T2" fmla="*/ 653 w 653"/>
                  <a:gd name="T3" fmla="*/ 0 h 1088"/>
                  <a:gd name="T4" fmla="*/ 0 60000 65536"/>
                  <a:gd name="T5" fmla="*/ 0 60000 65536"/>
                  <a:gd name="T6" fmla="*/ 0 w 653"/>
                  <a:gd name="T7" fmla="*/ 0 h 1088"/>
                  <a:gd name="T8" fmla="*/ 653 w 653"/>
                  <a:gd name="T9" fmla="*/ 1088 h 10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53" h="1088">
                    <a:moveTo>
                      <a:pt x="0" y="1088"/>
                    </a:moveTo>
                    <a:lnTo>
                      <a:pt x="653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8" name="Text Box 25"/>
              <p:cNvSpPr txBox="1">
                <a:spLocks noChangeArrowheads="1"/>
              </p:cNvSpPr>
              <p:nvPr/>
            </p:nvSpPr>
            <p:spPr bwMode="auto">
              <a:xfrm>
                <a:off x="2677" y="1378"/>
                <a:ext cx="2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  <a:r>
                  <a:rPr lang="en-US" baseline="-25000"/>
                  <a:t>i</a:t>
                </a:r>
                <a:endParaRPr lang="en-US"/>
              </a:p>
            </p:txBody>
          </p:sp>
          <p:sp>
            <p:nvSpPr>
              <p:cNvPr id="55329" name="Freeform 26"/>
              <p:cNvSpPr>
                <a:spLocks/>
              </p:cNvSpPr>
              <p:nvPr/>
            </p:nvSpPr>
            <p:spPr bwMode="auto">
              <a:xfrm flipH="1">
                <a:off x="2813" y="1646"/>
                <a:ext cx="1384" cy="1088"/>
              </a:xfrm>
              <a:custGeom>
                <a:avLst/>
                <a:gdLst>
                  <a:gd name="T0" fmla="*/ 0 w 201"/>
                  <a:gd name="T1" fmla="*/ 1305 h 907"/>
                  <a:gd name="T2" fmla="*/ 9530 w 201"/>
                  <a:gd name="T3" fmla="*/ 0 h 907"/>
                  <a:gd name="T4" fmla="*/ 0 60000 65536"/>
                  <a:gd name="T5" fmla="*/ 0 60000 65536"/>
                  <a:gd name="T6" fmla="*/ 0 w 201"/>
                  <a:gd name="T7" fmla="*/ 0 h 907"/>
                  <a:gd name="T8" fmla="*/ 201 w 201"/>
                  <a:gd name="T9" fmla="*/ 907 h 90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1" h="907">
                    <a:moveTo>
                      <a:pt x="0" y="907"/>
                    </a:moveTo>
                    <a:lnTo>
                      <a:pt x="20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25" name="Oval 27"/>
            <p:cNvSpPr>
              <a:spLocks noChangeAspect="1" noChangeArrowheads="1"/>
            </p:cNvSpPr>
            <p:nvPr/>
          </p:nvSpPr>
          <p:spPr bwMode="auto">
            <a:xfrm>
              <a:off x="2400" y="2289"/>
              <a:ext cx="35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Oval 28"/>
            <p:cNvSpPr>
              <a:spLocks noChangeAspect="1" noChangeArrowheads="1"/>
            </p:cNvSpPr>
            <p:nvPr/>
          </p:nvSpPr>
          <p:spPr bwMode="auto">
            <a:xfrm>
              <a:off x="3739" y="2368"/>
              <a:ext cx="35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429000" y="2216150"/>
            <a:ext cx="3233738" cy="2122488"/>
            <a:chOff x="2160" y="1396"/>
            <a:chExt cx="2037" cy="1337"/>
          </a:xfrm>
        </p:grpSpPr>
        <p:grpSp>
          <p:nvGrpSpPr>
            <p:cNvPr id="55318" name="Group 30"/>
            <p:cNvGrpSpPr>
              <a:grpSpLocks/>
            </p:cNvGrpSpPr>
            <p:nvPr/>
          </p:nvGrpSpPr>
          <p:grpSpPr bwMode="auto">
            <a:xfrm>
              <a:off x="2160" y="1396"/>
              <a:ext cx="2037" cy="1337"/>
              <a:chOff x="2160" y="1396"/>
              <a:chExt cx="2037" cy="1337"/>
            </a:xfrm>
          </p:grpSpPr>
          <p:sp>
            <p:nvSpPr>
              <p:cNvPr id="55321" name="Freeform 31"/>
              <p:cNvSpPr>
                <a:spLocks/>
              </p:cNvSpPr>
              <p:nvPr/>
            </p:nvSpPr>
            <p:spPr bwMode="auto">
              <a:xfrm>
                <a:off x="2160" y="1646"/>
                <a:ext cx="1363" cy="1087"/>
              </a:xfrm>
              <a:custGeom>
                <a:avLst/>
                <a:gdLst>
                  <a:gd name="T0" fmla="*/ 0 w 1363"/>
                  <a:gd name="T1" fmla="*/ 1087 h 1087"/>
                  <a:gd name="T2" fmla="*/ 1363 w 1363"/>
                  <a:gd name="T3" fmla="*/ 0 h 1087"/>
                  <a:gd name="T4" fmla="*/ 0 60000 65536"/>
                  <a:gd name="T5" fmla="*/ 0 60000 65536"/>
                  <a:gd name="T6" fmla="*/ 0 w 1363"/>
                  <a:gd name="T7" fmla="*/ 0 h 1087"/>
                  <a:gd name="T8" fmla="*/ 1363 w 1363"/>
                  <a:gd name="T9" fmla="*/ 1087 h 108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3" h="1087">
                    <a:moveTo>
                      <a:pt x="0" y="1087"/>
                    </a:moveTo>
                    <a:lnTo>
                      <a:pt x="1363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2" name="Freeform 32"/>
              <p:cNvSpPr>
                <a:spLocks/>
              </p:cNvSpPr>
              <p:nvPr/>
            </p:nvSpPr>
            <p:spPr bwMode="auto">
              <a:xfrm flipH="1">
                <a:off x="3523" y="1646"/>
                <a:ext cx="674" cy="1087"/>
              </a:xfrm>
              <a:custGeom>
                <a:avLst/>
                <a:gdLst>
                  <a:gd name="T0" fmla="*/ 0 w 1437"/>
                  <a:gd name="T1" fmla="*/ 1208 h 978"/>
                  <a:gd name="T2" fmla="*/ 316 w 1437"/>
                  <a:gd name="T3" fmla="*/ 0 h 978"/>
                  <a:gd name="T4" fmla="*/ 0 60000 65536"/>
                  <a:gd name="T5" fmla="*/ 0 60000 65536"/>
                  <a:gd name="T6" fmla="*/ 0 w 1437"/>
                  <a:gd name="T7" fmla="*/ 0 h 978"/>
                  <a:gd name="T8" fmla="*/ 1437 w 1437"/>
                  <a:gd name="T9" fmla="*/ 978 h 9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37" h="978">
                    <a:moveTo>
                      <a:pt x="0" y="978"/>
                    </a:moveTo>
                    <a:lnTo>
                      <a:pt x="143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3" name="Text Box 33"/>
              <p:cNvSpPr txBox="1">
                <a:spLocks noChangeArrowheads="1"/>
              </p:cNvSpPr>
              <p:nvPr/>
            </p:nvSpPr>
            <p:spPr bwMode="auto">
              <a:xfrm>
                <a:off x="3438" y="1396"/>
                <a:ext cx="2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  <a:r>
                  <a:rPr lang="en-US" baseline="-25000"/>
                  <a:t>j</a:t>
                </a:r>
                <a:endParaRPr lang="en-US"/>
              </a:p>
            </p:txBody>
          </p:sp>
        </p:grpSp>
        <p:sp>
          <p:nvSpPr>
            <p:cNvPr id="55319" name="Oval 34"/>
            <p:cNvSpPr>
              <a:spLocks noChangeAspect="1" noChangeArrowheads="1"/>
            </p:cNvSpPr>
            <p:nvPr/>
          </p:nvSpPr>
          <p:spPr bwMode="auto">
            <a:xfrm>
              <a:off x="2589" y="2362"/>
              <a:ext cx="35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0" name="Oval 35"/>
            <p:cNvSpPr>
              <a:spLocks noChangeAspect="1" noChangeArrowheads="1"/>
            </p:cNvSpPr>
            <p:nvPr/>
          </p:nvSpPr>
          <p:spPr bwMode="auto">
            <a:xfrm>
              <a:off x="3923" y="2294"/>
              <a:ext cx="35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7796" name="Object 36"/>
          <p:cNvGraphicFramePr>
            <a:graphicFrameLocks noChangeAspect="1"/>
          </p:cNvGraphicFramePr>
          <p:nvPr/>
        </p:nvGraphicFramePr>
        <p:xfrm>
          <a:off x="2008188" y="5368925"/>
          <a:ext cx="1905000" cy="1089025"/>
        </p:xfrm>
        <a:graphic>
          <a:graphicData uri="http://schemas.openxmlformats.org/presentationml/2006/ole">
            <p:oleObj spid="_x0000_s55298" name="Equation" r:id="rId3" imgW="1600200" imgH="914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293688"/>
            <a:ext cx="7239000" cy="1143001"/>
          </a:xfrm>
        </p:spPr>
        <p:txBody>
          <a:bodyPr/>
          <a:lstStyle/>
          <a:p>
            <a:pPr eaLnBrk="1" hangingPunct="1"/>
            <a:r>
              <a:rPr lang="en-US" smtClean="0"/>
              <a:t>Fixed points and lines</a:t>
            </a:r>
          </a:p>
        </p:txBody>
      </p:sp>
      <p:pic>
        <p:nvPicPr>
          <p:cNvPr id="105476" name="Picture 4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300" y="2841625"/>
            <a:ext cx="55149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322" name="Object 5"/>
          <p:cNvGraphicFramePr>
            <a:graphicFrameLocks noChangeAspect="1"/>
          </p:cNvGraphicFramePr>
          <p:nvPr/>
        </p:nvGraphicFramePr>
        <p:xfrm>
          <a:off x="2090738" y="554038"/>
          <a:ext cx="1700212" cy="517525"/>
        </p:xfrm>
        <a:graphic>
          <a:graphicData uri="http://schemas.openxmlformats.org/presentationml/2006/ole">
            <p:oleObj spid="_x0000_s56322" name="Equation" r:id="rId4" imgW="583920" imgH="177480" progId="Equation.3">
              <p:embed/>
            </p:oleObj>
          </a:graphicData>
        </a:graphic>
      </p:graphicFrame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986213" y="439738"/>
            <a:ext cx="4257675" cy="67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>
                <a:latin typeface="Arial" charset="0"/>
              </a:rPr>
              <a:t>(eigenvectors </a:t>
            </a:r>
            <a:r>
              <a:rPr lang="en-US" sz="2800" b="1"/>
              <a:t>H</a:t>
            </a:r>
            <a:r>
              <a:rPr lang="en-US" sz="2400">
                <a:latin typeface="Arial" charset="0"/>
              </a:rPr>
              <a:t> =fixed points)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90738" y="1655763"/>
            <a:ext cx="6510337" cy="698500"/>
            <a:chOff x="1317" y="2003"/>
            <a:chExt cx="4101" cy="440"/>
          </a:xfrm>
        </p:grpSpPr>
        <p:graphicFrame>
          <p:nvGraphicFramePr>
            <p:cNvPr id="56323" name="Object 7"/>
            <p:cNvGraphicFramePr>
              <a:graphicFrameLocks noChangeAspect="1"/>
            </p:cNvGraphicFramePr>
            <p:nvPr/>
          </p:nvGraphicFramePr>
          <p:xfrm>
            <a:off x="1317" y="2071"/>
            <a:ext cx="1234" cy="372"/>
          </p:xfrm>
          <a:graphic>
            <a:graphicData uri="http://schemas.openxmlformats.org/presentationml/2006/ole">
              <p:oleObj spid="_x0000_s56323" name="Equation" r:id="rId5" imgW="672840" imgH="203040" progId="Equation.3">
                <p:embed/>
              </p:oleObj>
            </a:graphicData>
          </a:graphic>
        </p:graphicFrame>
        <p:sp>
          <p:nvSpPr>
            <p:cNvPr id="56330" name="Text Box 8"/>
            <p:cNvSpPr txBox="1">
              <a:spLocks noChangeArrowheads="1"/>
            </p:cNvSpPr>
            <p:nvPr/>
          </p:nvSpPr>
          <p:spPr bwMode="auto">
            <a:xfrm>
              <a:off x="2310" y="2003"/>
              <a:ext cx="3108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endParaRPr lang="en-US" sz="800">
                <a:latin typeface="Arial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400">
                  <a:latin typeface="Arial" charset="0"/>
                </a:rPr>
                <a:t>(    eigenvectors </a:t>
              </a:r>
              <a:r>
                <a:rPr lang="en-US" sz="2800" b="1"/>
                <a:t>H</a:t>
              </a:r>
              <a:r>
                <a:rPr lang="en-US" sz="2800" b="1" baseline="30000"/>
                <a:t>-</a:t>
              </a:r>
              <a:r>
                <a:rPr lang="en-US" sz="2400" b="1" baseline="30000">
                  <a:latin typeface="Arial" charset="0"/>
                </a:rPr>
                <a:t>T</a:t>
              </a:r>
              <a:r>
                <a:rPr lang="en-US" sz="2400">
                  <a:latin typeface="Arial" charset="0"/>
                </a:rPr>
                <a:t> =fixed lines)</a:t>
              </a:r>
            </a:p>
          </p:txBody>
        </p:sp>
      </p:grp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3567113" y="923925"/>
            <a:ext cx="4933950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>
                <a:latin typeface="Arial" charset="0"/>
              </a:rPr>
              <a:t>(</a:t>
            </a:r>
            <a:r>
              <a:rPr lang="en-US" sz="2400">
                <a:latin typeface="Arial" charset="0"/>
                <a:sym typeface="Symbol" pitchFamily="18" charset="2"/>
              </a:rPr>
              <a:t></a:t>
            </a:r>
            <a:r>
              <a:rPr lang="en-US" sz="2400" baseline="-25000">
                <a:latin typeface="Arial" charset="0"/>
                <a:sym typeface="Symbol" pitchFamily="18" charset="2"/>
              </a:rPr>
              <a:t>1</a:t>
            </a:r>
            <a:r>
              <a:rPr lang="en-US" sz="2400">
                <a:latin typeface="Arial" charset="0"/>
                <a:sym typeface="Symbol" pitchFamily="18" charset="2"/>
              </a:rPr>
              <a:t>=</a:t>
            </a:r>
            <a:r>
              <a:rPr lang="en-US" sz="2400" baseline="-25000">
                <a:latin typeface="Arial" charset="0"/>
                <a:sym typeface="Symbol" pitchFamily="18" charset="2"/>
              </a:rPr>
              <a:t>2</a:t>
            </a:r>
            <a:r>
              <a:rPr lang="en-US" sz="2400">
                <a:latin typeface="Arial" charset="0"/>
              </a:rPr>
              <a:t> </a:t>
            </a:r>
            <a:r>
              <a:rPr lang="en-US" sz="2400">
                <a:latin typeface="Arial" charset="0"/>
                <a:sym typeface="Symbol" pitchFamily="18" charset="2"/>
              </a:rPr>
              <a:t> pointwise fixed line)</a:t>
            </a:r>
          </a:p>
        </p:txBody>
      </p:sp>
      <p:pic>
        <p:nvPicPr>
          <p:cNvPr id="5632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3" y="4784725"/>
            <a:ext cx="7800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Projective 3D geometry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800" smtClean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Singular Value Decomposition</a:t>
            </a:r>
          </a:p>
        </p:txBody>
      </p:sp>
      <p:graphicFrame>
        <p:nvGraphicFramePr>
          <p:cNvPr id="66562" name="Object 3"/>
          <p:cNvGraphicFramePr>
            <a:graphicFrameLocks noChangeAspect="1"/>
          </p:cNvGraphicFramePr>
          <p:nvPr/>
        </p:nvGraphicFramePr>
        <p:xfrm>
          <a:off x="2341563" y="1577975"/>
          <a:ext cx="2928937" cy="538163"/>
        </p:xfrm>
        <a:graphic>
          <a:graphicData uri="http://schemas.openxmlformats.org/presentationml/2006/ole">
            <p:oleObj spid="_x0000_s66562" name="Equation" r:id="rId3" imgW="1320480" imgH="241200" progId="Equation.3">
              <p:embed/>
            </p:oleObj>
          </a:graphicData>
        </a:graphic>
      </p:graphicFrame>
      <p:graphicFrame>
        <p:nvGraphicFramePr>
          <p:cNvPr id="66563" name="Object 4"/>
          <p:cNvGraphicFramePr>
            <a:graphicFrameLocks noChangeAspect="1"/>
          </p:cNvGraphicFramePr>
          <p:nvPr/>
        </p:nvGraphicFramePr>
        <p:xfrm>
          <a:off x="6626225" y="2716213"/>
          <a:ext cx="1239838" cy="454025"/>
        </p:xfrm>
        <a:graphic>
          <a:graphicData uri="http://schemas.openxmlformats.org/presentationml/2006/ole">
            <p:oleObj spid="_x0000_s66563" name="Equation" r:id="rId4" imgW="558720" imgH="203040" progId="Equation.3">
              <p:embed/>
            </p:oleObj>
          </a:graphicData>
        </a:graphic>
      </p:graphicFrame>
      <p:graphicFrame>
        <p:nvGraphicFramePr>
          <p:cNvPr id="66564" name="Object 5"/>
          <p:cNvGraphicFramePr>
            <a:graphicFrameLocks noChangeAspect="1"/>
          </p:cNvGraphicFramePr>
          <p:nvPr/>
        </p:nvGraphicFramePr>
        <p:xfrm>
          <a:off x="5924550" y="2200275"/>
          <a:ext cx="2449513" cy="427038"/>
        </p:xfrm>
        <a:graphic>
          <a:graphicData uri="http://schemas.openxmlformats.org/presentationml/2006/ole">
            <p:oleObj spid="_x0000_s66564" name="Equation" r:id="rId5" imgW="1320480" imgH="228600" progId="Equation.3">
              <p:embed/>
            </p:oleObj>
          </a:graphicData>
        </a:graphic>
      </p:graphicFrame>
      <p:graphicFrame>
        <p:nvGraphicFramePr>
          <p:cNvPr id="66565" name="Object 6"/>
          <p:cNvGraphicFramePr>
            <a:graphicFrameLocks noChangeAspect="1"/>
          </p:cNvGraphicFramePr>
          <p:nvPr/>
        </p:nvGraphicFramePr>
        <p:xfrm>
          <a:off x="6626225" y="3284538"/>
          <a:ext cx="1211263" cy="454025"/>
        </p:xfrm>
        <a:graphic>
          <a:graphicData uri="http://schemas.openxmlformats.org/presentationml/2006/ole">
            <p:oleObj spid="_x0000_s66565" name="Equation" r:id="rId6" imgW="545760" imgH="203040" progId="Equation.3">
              <p:embed/>
            </p:oleObj>
          </a:graphicData>
        </a:graphic>
      </p:graphicFrame>
      <p:graphicFrame>
        <p:nvGraphicFramePr>
          <p:cNvPr id="66566" name="Object 7"/>
          <p:cNvGraphicFramePr>
            <a:graphicFrameLocks noChangeAspect="1"/>
          </p:cNvGraphicFramePr>
          <p:nvPr/>
        </p:nvGraphicFramePr>
        <p:xfrm>
          <a:off x="6032500" y="1758950"/>
          <a:ext cx="614363" cy="261938"/>
        </p:xfrm>
        <a:graphic>
          <a:graphicData uri="http://schemas.openxmlformats.org/presentationml/2006/ole">
            <p:oleObj spid="_x0000_s66566" name="Equation" r:id="rId7" imgW="393480" imgH="164880" progId="Equation.3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21025" y="5397500"/>
            <a:ext cx="1014413" cy="912813"/>
            <a:chOff x="1124" y="2487"/>
            <a:chExt cx="639" cy="575"/>
          </a:xfrm>
        </p:grpSpPr>
        <p:sp>
          <p:nvSpPr>
            <p:cNvPr id="66588" name="Oval 9"/>
            <p:cNvSpPr>
              <a:spLocks noChangeArrowheads="1"/>
            </p:cNvSpPr>
            <p:nvPr/>
          </p:nvSpPr>
          <p:spPr bwMode="auto">
            <a:xfrm>
              <a:off x="1187" y="2487"/>
              <a:ext cx="576" cy="5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589" name="Group 10"/>
            <p:cNvGrpSpPr>
              <a:grpSpLocks/>
            </p:cNvGrpSpPr>
            <p:nvPr/>
          </p:nvGrpSpPr>
          <p:grpSpPr bwMode="auto">
            <a:xfrm rot="-2889043">
              <a:off x="1134" y="2635"/>
              <a:ext cx="288" cy="307"/>
              <a:chOff x="1187" y="2487"/>
              <a:chExt cx="288" cy="307"/>
            </a:xfrm>
          </p:grpSpPr>
          <p:sp>
            <p:nvSpPr>
              <p:cNvPr id="66590" name="Line 11"/>
              <p:cNvSpPr>
                <a:spLocks noChangeShapeType="1"/>
              </p:cNvSpPr>
              <p:nvPr/>
            </p:nvSpPr>
            <p:spPr bwMode="auto">
              <a:xfrm flipV="1">
                <a:off x="1475" y="2487"/>
                <a:ext cx="0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1" name="Line 12"/>
              <p:cNvSpPr>
                <a:spLocks noChangeShapeType="1"/>
              </p:cNvSpPr>
              <p:nvPr/>
            </p:nvSpPr>
            <p:spPr bwMode="auto">
              <a:xfrm flipH="1">
                <a:off x="1187" y="279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3"/>
          <p:cNvGrpSpPr>
            <a:grpSpLocks/>
          </p:cNvGrpSpPr>
          <p:nvPr/>
        </p:nvGrpSpPr>
        <p:grpSpPr bwMode="auto">
          <a:xfrm rot="2889157">
            <a:off x="3141663" y="5360988"/>
            <a:ext cx="1014412" cy="912812"/>
            <a:chOff x="1124" y="2487"/>
            <a:chExt cx="639" cy="575"/>
          </a:xfrm>
        </p:grpSpPr>
        <p:sp>
          <p:nvSpPr>
            <p:cNvPr id="66584" name="Oval 14"/>
            <p:cNvSpPr>
              <a:spLocks noChangeArrowheads="1"/>
            </p:cNvSpPr>
            <p:nvPr/>
          </p:nvSpPr>
          <p:spPr bwMode="auto">
            <a:xfrm>
              <a:off x="1187" y="2487"/>
              <a:ext cx="576" cy="5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585" name="Group 15"/>
            <p:cNvGrpSpPr>
              <a:grpSpLocks/>
            </p:cNvGrpSpPr>
            <p:nvPr/>
          </p:nvGrpSpPr>
          <p:grpSpPr bwMode="auto">
            <a:xfrm rot="-2889043">
              <a:off x="1134" y="2635"/>
              <a:ext cx="288" cy="307"/>
              <a:chOff x="1187" y="2487"/>
              <a:chExt cx="288" cy="307"/>
            </a:xfrm>
          </p:grpSpPr>
          <p:sp>
            <p:nvSpPr>
              <p:cNvPr id="66586" name="Line 16"/>
              <p:cNvSpPr>
                <a:spLocks noChangeShapeType="1"/>
              </p:cNvSpPr>
              <p:nvPr/>
            </p:nvSpPr>
            <p:spPr bwMode="auto">
              <a:xfrm flipV="1">
                <a:off x="1475" y="2487"/>
                <a:ext cx="0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7" name="Line 17"/>
              <p:cNvSpPr>
                <a:spLocks noChangeShapeType="1"/>
              </p:cNvSpPr>
              <p:nvPr/>
            </p:nvSpPr>
            <p:spPr bwMode="auto">
              <a:xfrm flipH="1">
                <a:off x="1187" y="279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965450" y="5391150"/>
            <a:ext cx="1433513" cy="912813"/>
            <a:chOff x="597" y="1951"/>
            <a:chExt cx="903" cy="575"/>
          </a:xfrm>
        </p:grpSpPr>
        <p:sp>
          <p:nvSpPr>
            <p:cNvPr id="66581" name="Oval 19"/>
            <p:cNvSpPr>
              <a:spLocks noChangeArrowheads="1"/>
            </p:cNvSpPr>
            <p:nvPr/>
          </p:nvSpPr>
          <p:spPr bwMode="auto">
            <a:xfrm>
              <a:off x="597" y="1951"/>
              <a:ext cx="903" cy="5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Freeform 20"/>
            <p:cNvSpPr>
              <a:spLocks/>
            </p:cNvSpPr>
            <p:nvPr/>
          </p:nvSpPr>
          <p:spPr bwMode="auto">
            <a:xfrm>
              <a:off x="714" y="2049"/>
              <a:ext cx="343" cy="205"/>
            </a:xfrm>
            <a:custGeom>
              <a:avLst/>
              <a:gdLst>
                <a:gd name="T0" fmla="*/ 343 w 343"/>
                <a:gd name="T1" fmla="*/ 205 h 205"/>
                <a:gd name="T2" fmla="*/ 0 w 343"/>
                <a:gd name="T3" fmla="*/ 0 h 205"/>
                <a:gd name="T4" fmla="*/ 0 60000 65536"/>
                <a:gd name="T5" fmla="*/ 0 60000 65536"/>
                <a:gd name="T6" fmla="*/ 0 w 343"/>
                <a:gd name="T7" fmla="*/ 0 h 205"/>
                <a:gd name="T8" fmla="*/ 343 w 343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3" h="205">
                  <a:moveTo>
                    <a:pt x="343" y="20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Freeform 21"/>
            <p:cNvSpPr>
              <a:spLocks/>
            </p:cNvSpPr>
            <p:nvPr/>
          </p:nvSpPr>
          <p:spPr bwMode="auto">
            <a:xfrm flipV="1">
              <a:off x="714" y="2254"/>
              <a:ext cx="342" cy="179"/>
            </a:xfrm>
            <a:custGeom>
              <a:avLst/>
              <a:gdLst>
                <a:gd name="T0" fmla="*/ 898 w 248"/>
                <a:gd name="T1" fmla="*/ 147 h 191"/>
                <a:gd name="T2" fmla="*/ 0 w 248"/>
                <a:gd name="T3" fmla="*/ 0 h 191"/>
                <a:gd name="T4" fmla="*/ 0 60000 65536"/>
                <a:gd name="T5" fmla="*/ 0 60000 65536"/>
                <a:gd name="T6" fmla="*/ 0 w 248"/>
                <a:gd name="T7" fmla="*/ 0 h 191"/>
                <a:gd name="T8" fmla="*/ 248 w 248"/>
                <a:gd name="T9" fmla="*/ 191 h 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191">
                  <a:moveTo>
                    <a:pt x="248" y="1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 rot="-1992956">
            <a:off x="2967038" y="5399088"/>
            <a:ext cx="1433512" cy="912812"/>
            <a:chOff x="597" y="1951"/>
            <a:chExt cx="903" cy="575"/>
          </a:xfrm>
        </p:grpSpPr>
        <p:sp>
          <p:nvSpPr>
            <p:cNvPr id="66578" name="Oval 23"/>
            <p:cNvSpPr>
              <a:spLocks noChangeArrowheads="1"/>
            </p:cNvSpPr>
            <p:nvPr/>
          </p:nvSpPr>
          <p:spPr bwMode="auto">
            <a:xfrm>
              <a:off x="597" y="1951"/>
              <a:ext cx="903" cy="5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Freeform 24"/>
            <p:cNvSpPr>
              <a:spLocks/>
            </p:cNvSpPr>
            <p:nvPr/>
          </p:nvSpPr>
          <p:spPr bwMode="auto">
            <a:xfrm>
              <a:off x="714" y="2049"/>
              <a:ext cx="343" cy="205"/>
            </a:xfrm>
            <a:custGeom>
              <a:avLst/>
              <a:gdLst>
                <a:gd name="T0" fmla="*/ 343 w 343"/>
                <a:gd name="T1" fmla="*/ 205 h 205"/>
                <a:gd name="T2" fmla="*/ 0 w 343"/>
                <a:gd name="T3" fmla="*/ 0 h 205"/>
                <a:gd name="T4" fmla="*/ 0 60000 65536"/>
                <a:gd name="T5" fmla="*/ 0 60000 65536"/>
                <a:gd name="T6" fmla="*/ 0 w 343"/>
                <a:gd name="T7" fmla="*/ 0 h 205"/>
                <a:gd name="T8" fmla="*/ 343 w 343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3" h="205">
                  <a:moveTo>
                    <a:pt x="343" y="20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Freeform 25"/>
            <p:cNvSpPr>
              <a:spLocks/>
            </p:cNvSpPr>
            <p:nvPr/>
          </p:nvSpPr>
          <p:spPr bwMode="auto">
            <a:xfrm flipV="1">
              <a:off x="714" y="2254"/>
              <a:ext cx="342" cy="179"/>
            </a:xfrm>
            <a:custGeom>
              <a:avLst/>
              <a:gdLst>
                <a:gd name="T0" fmla="*/ 898 w 248"/>
                <a:gd name="T1" fmla="*/ 147 h 191"/>
                <a:gd name="T2" fmla="*/ 0 w 248"/>
                <a:gd name="T3" fmla="*/ 0 h 191"/>
                <a:gd name="T4" fmla="*/ 0 60000 65536"/>
                <a:gd name="T5" fmla="*/ 0 60000 65536"/>
                <a:gd name="T6" fmla="*/ 0 w 248"/>
                <a:gd name="T7" fmla="*/ 0 h 191"/>
                <a:gd name="T8" fmla="*/ 248 w 248"/>
                <a:gd name="T9" fmla="*/ 191 h 1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191">
                  <a:moveTo>
                    <a:pt x="248" y="1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45434" name="Object 26"/>
          <p:cNvGraphicFramePr>
            <a:graphicFrameLocks noChangeAspect="1"/>
          </p:cNvGraphicFramePr>
          <p:nvPr/>
        </p:nvGraphicFramePr>
        <p:xfrm>
          <a:off x="5567363" y="5389563"/>
          <a:ext cx="365125" cy="366712"/>
        </p:xfrm>
        <a:graphic>
          <a:graphicData uri="http://schemas.openxmlformats.org/presentationml/2006/ole">
            <p:oleObj spid="_x0000_s66567" name="Equation" r:id="rId8" imgW="164880" imgH="164880" progId="Equation.3">
              <p:embed/>
            </p:oleObj>
          </a:graphicData>
        </a:graphic>
      </p:graphicFrame>
      <p:graphicFrame>
        <p:nvGraphicFramePr>
          <p:cNvPr id="145435" name="Object 27"/>
          <p:cNvGraphicFramePr>
            <a:graphicFrameLocks noChangeAspect="1"/>
          </p:cNvGraphicFramePr>
          <p:nvPr/>
        </p:nvGraphicFramePr>
        <p:xfrm>
          <a:off x="5106988" y="5319713"/>
          <a:ext cx="817562" cy="452437"/>
        </p:xfrm>
        <a:graphic>
          <a:graphicData uri="http://schemas.openxmlformats.org/presentationml/2006/ole">
            <p:oleObj spid="_x0000_s66568" name="Equation" r:id="rId9" imgW="368280" imgH="203040" progId="Equation.3">
              <p:embed/>
            </p:oleObj>
          </a:graphicData>
        </a:graphic>
      </p:graphicFrame>
      <p:graphicFrame>
        <p:nvGraphicFramePr>
          <p:cNvPr id="145436" name="Object 28"/>
          <p:cNvGraphicFramePr>
            <a:graphicFrameLocks noChangeAspect="1"/>
          </p:cNvGraphicFramePr>
          <p:nvPr/>
        </p:nvGraphicFramePr>
        <p:xfrm>
          <a:off x="4854575" y="5319713"/>
          <a:ext cx="1069975" cy="452437"/>
        </p:xfrm>
        <a:graphic>
          <a:graphicData uri="http://schemas.openxmlformats.org/presentationml/2006/ole">
            <p:oleObj spid="_x0000_s66569" name="Equation" r:id="rId10" imgW="482400" imgH="203040" progId="Equation.3">
              <p:embed/>
            </p:oleObj>
          </a:graphicData>
        </a:graphic>
      </p:graphicFrame>
      <p:graphicFrame>
        <p:nvGraphicFramePr>
          <p:cNvPr id="145437" name="Object 29"/>
          <p:cNvGraphicFramePr>
            <a:graphicFrameLocks noChangeAspect="1"/>
          </p:cNvGraphicFramePr>
          <p:nvPr/>
        </p:nvGraphicFramePr>
        <p:xfrm>
          <a:off x="4608513" y="5319713"/>
          <a:ext cx="1323975" cy="452437"/>
        </p:xfrm>
        <a:graphic>
          <a:graphicData uri="http://schemas.openxmlformats.org/presentationml/2006/ole">
            <p:oleObj spid="_x0000_s66570" name="Equation" r:id="rId11" imgW="596880" imgH="203040" progId="Equation.3">
              <p:embed/>
            </p:oleObj>
          </a:graphicData>
        </a:graphic>
      </p:graphicFrame>
      <p:graphicFrame>
        <p:nvGraphicFramePr>
          <p:cNvPr id="145438" name="Object 30"/>
          <p:cNvGraphicFramePr>
            <a:graphicFrameLocks noChangeAspect="1"/>
          </p:cNvGraphicFramePr>
          <p:nvPr/>
        </p:nvGraphicFramePr>
        <p:xfrm>
          <a:off x="2346325" y="4275138"/>
          <a:ext cx="5519738" cy="538162"/>
        </p:xfrm>
        <a:graphic>
          <a:graphicData uri="http://schemas.openxmlformats.org/presentationml/2006/ole">
            <p:oleObj spid="_x0000_s66571" name="Equation" r:id="rId12" imgW="2489040" imgH="241200" progId="Equation.3">
              <p:embed/>
            </p:oleObj>
          </a:graphicData>
        </a:graphic>
      </p:graphicFrame>
      <p:graphicFrame>
        <p:nvGraphicFramePr>
          <p:cNvPr id="66572" name="Object 31"/>
          <p:cNvGraphicFramePr>
            <a:graphicFrameLocks noChangeAspect="1"/>
          </p:cNvGraphicFramePr>
          <p:nvPr/>
        </p:nvGraphicFramePr>
        <p:xfrm>
          <a:off x="3243263" y="2201863"/>
          <a:ext cx="2027237" cy="1901825"/>
        </p:xfrm>
        <a:graphic>
          <a:graphicData uri="http://schemas.openxmlformats.org/presentationml/2006/ole">
            <p:oleObj spid="_x0000_s66572" name="Equation" r:id="rId13" imgW="1473120" imgH="1371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Singular Value Decomposition</a:t>
            </a:r>
          </a:p>
        </p:txBody>
      </p:sp>
      <p:sp>
        <p:nvSpPr>
          <p:cNvPr id="675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81163"/>
            <a:ext cx="71628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Homogeneous least-squares</a:t>
            </a:r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sz="2800" smtClean="0"/>
              <a:t>Span and null-space</a:t>
            </a:r>
          </a:p>
          <a:p>
            <a:pPr eaLnBrk="1" hangingPunct="1"/>
            <a:endParaRPr lang="en-US" sz="4400" smtClean="0"/>
          </a:p>
          <a:p>
            <a:pPr eaLnBrk="1" hangingPunct="1"/>
            <a:r>
              <a:rPr lang="en-US" sz="2800" smtClean="0"/>
              <a:t>Closest rank r approximation</a:t>
            </a:r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sz="2800" smtClean="0"/>
              <a:t>Pseudo inverse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87613" y="2339975"/>
            <a:ext cx="6097587" cy="568325"/>
            <a:chOff x="1271" y="3766"/>
            <a:chExt cx="3841" cy="358"/>
          </a:xfrm>
        </p:grpSpPr>
        <p:graphicFrame>
          <p:nvGraphicFramePr>
            <p:cNvPr id="67596" name="Object 5"/>
            <p:cNvGraphicFramePr>
              <a:graphicFrameLocks noChangeAspect="1"/>
            </p:cNvGraphicFramePr>
            <p:nvPr/>
          </p:nvGraphicFramePr>
          <p:xfrm>
            <a:off x="1271" y="3766"/>
            <a:ext cx="2217" cy="358"/>
          </p:xfrm>
          <a:graphic>
            <a:graphicData uri="http://schemas.openxmlformats.org/presentationml/2006/ole">
              <p:oleObj spid="_x0000_s67596" name="Equation" r:id="rId3" imgW="1587240" imgH="253800" progId="Equation.3">
                <p:embed/>
              </p:oleObj>
            </a:graphicData>
          </a:graphic>
        </p:graphicFrame>
        <p:graphicFrame>
          <p:nvGraphicFramePr>
            <p:cNvPr id="67597" name="Object 6"/>
            <p:cNvGraphicFramePr>
              <a:graphicFrameLocks noChangeAspect="1"/>
            </p:cNvGraphicFramePr>
            <p:nvPr/>
          </p:nvGraphicFramePr>
          <p:xfrm>
            <a:off x="3800" y="3784"/>
            <a:ext cx="1312" cy="322"/>
          </p:xfrm>
          <a:graphic>
            <a:graphicData uri="http://schemas.openxmlformats.org/presentationml/2006/ole">
              <p:oleObj spid="_x0000_s67597" name="Equation" r:id="rId4" imgW="939600" imgH="228600" progId="Equation.3">
                <p:embed/>
              </p:oleObj>
            </a:graphicData>
          </a:graphic>
        </p:graphicFrame>
      </p:grpSp>
      <p:graphicFrame>
        <p:nvGraphicFramePr>
          <p:cNvPr id="146439" name="Object 7"/>
          <p:cNvGraphicFramePr>
            <a:graphicFrameLocks noChangeAspect="1"/>
          </p:cNvGraphicFramePr>
          <p:nvPr/>
        </p:nvGraphicFramePr>
        <p:xfrm>
          <a:off x="4256088" y="4778375"/>
          <a:ext cx="4524375" cy="485775"/>
        </p:xfrm>
        <a:graphic>
          <a:graphicData uri="http://schemas.openxmlformats.org/presentationml/2006/ole">
            <p:oleObj spid="_x0000_s67586" name="Equation" r:id="rId5" imgW="2145960" imgH="228600" progId="Equation.3">
              <p:embed/>
            </p:oleObj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4252913" y="4721225"/>
          <a:ext cx="4497387" cy="512763"/>
        </p:xfrm>
        <a:graphic>
          <a:graphicData uri="http://schemas.openxmlformats.org/presentationml/2006/ole">
            <p:oleObj spid="_x0000_s67587" name="Equation" r:id="rId6" imgW="2133360" imgH="241200" progId="Equation.3">
              <p:embed/>
            </p:oleObj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/>
        </p:nvGraphicFramePr>
        <p:xfrm>
          <a:off x="2239963" y="4787900"/>
          <a:ext cx="1498600" cy="458788"/>
        </p:xfrm>
        <a:graphic>
          <a:graphicData uri="http://schemas.openxmlformats.org/presentationml/2006/ole">
            <p:oleObj spid="_x0000_s67588" name="Equation" r:id="rId7" imgW="711000" imgH="215640" progId="Equation.3">
              <p:embed/>
            </p:oleObj>
          </a:graphicData>
        </a:graphic>
      </p:graphicFrame>
      <p:graphicFrame>
        <p:nvGraphicFramePr>
          <p:cNvPr id="146442" name="Object 10"/>
          <p:cNvGraphicFramePr>
            <a:graphicFrameLocks noChangeAspect="1"/>
          </p:cNvGraphicFramePr>
          <p:nvPr/>
        </p:nvGraphicFramePr>
        <p:xfrm>
          <a:off x="2239963" y="4814888"/>
          <a:ext cx="1498600" cy="431800"/>
        </p:xfrm>
        <a:graphic>
          <a:graphicData uri="http://schemas.openxmlformats.org/presentationml/2006/ole">
            <p:oleObj spid="_x0000_s67589" name="Equation" r:id="rId8" imgW="711000" imgH="203040" progId="Equation.3">
              <p:embed/>
            </p:oleObj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487613" y="2908300"/>
            <a:ext cx="5319712" cy="1266825"/>
            <a:chOff x="1567" y="3483"/>
            <a:chExt cx="3351" cy="798"/>
          </a:xfrm>
        </p:grpSpPr>
        <p:graphicFrame>
          <p:nvGraphicFramePr>
            <p:cNvPr id="67593" name="Object 12"/>
            <p:cNvGraphicFramePr>
              <a:graphicFrameLocks noChangeAspect="1"/>
            </p:cNvGraphicFramePr>
            <p:nvPr/>
          </p:nvGraphicFramePr>
          <p:xfrm>
            <a:off x="3784" y="3483"/>
            <a:ext cx="1134" cy="798"/>
          </p:xfrm>
          <a:graphic>
            <a:graphicData uri="http://schemas.openxmlformats.org/presentationml/2006/ole">
              <p:oleObj spid="_x0000_s67593" name="Equation" r:id="rId9" imgW="1307880" imgH="914400" progId="Equation.3">
                <p:embed/>
              </p:oleObj>
            </a:graphicData>
          </a:graphic>
        </p:graphicFrame>
        <p:graphicFrame>
          <p:nvGraphicFramePr>
            <p:cNvPr id="67594" name="Object 13"/>
            <p:cNvGraphicFramePr>
              <a:graphicFrameLocks noChangeAspect="1"/>
            </p:cNvGraphicFramePr>
            <p:nvPr/>
          </p:nvGraphicFramePr>
          <p:xfrm>
            <a:off x="1567" y="3784"/>
            <a:ext cx="1812" cy="257"/>
          </p:xfrm>
          <a:graphic>
            <a:graphicData uri="http://schemas.openxmlformats.org/presentationml/2006/ole">
              <p:oleObj spid="_x0000_s67594" name="Equation" r:id="rId10" imgW="1625400" imgH="228600" progId="Equation.3">
                <p:embed/>
              </p:oleObj>
            </a:graphicData>
          </a:graphic>
        </p:graphicFrame>
        <p:graphicFrame>
          <p:nvGraphicFramePr>
            <p:cNvPr id="67595" name="Object 14"/>
            <p:cNvGraphicFramePr>
              <a:graphicFrameLocks noChangeAspect="1"/>
            </p:cNvGraphicFramePr>
            <p:nvPr/>
          </p:nvGraphicFramePr>
          <p:xfrm>
            <a:off x="1567" y="4007"/>
            <a:ext cx="1812" cy="274"/>
          </p:xfrm>
          <a:graphic>
            <a:graphicData uri="http://schemas.openxmlformats.org/presentationml/2006/ole">
              <p:oleObj spid="_x0000_s67595" name="Equation" r:id="rId11" imgW="1523880" imgH="228600" progId="Equation.3">
                <p:embed/>
              </p:oleObj>
            </a:graphicData>
          </a:graphic>
        </p:graphicFrame>
      </p:grpSp>
      <p:graphicFrame>
        <p:nvGraphicFramePr>
          <p:cNvPr id="146447" name="Object 15"/>
          <p:cNvGraphicFramePr>
            <a:graphicFrameLocks noChangeAspect="1"/>
          </p:cNvGraphicFramePr>
          <p:nvPr/>
        </p:nvGraphicFramePr>
        <p:xfrm>
          <a:off x="2324100" y="5851525"/>
          <a:ext cx="2016125" cy="477838"/>
        </p:xfrm>
        <a:graphic>
          <a:graphicData uri="http://schemas.openxmlformats.org/presentationml/2006/ole">
            <p:oleObj spid="_x0000_s67590" name="Equation" r:id="rId12" imgW="863280" imgH="203040" progId="Equation.3">
              <p:embed/>
            </p:oleObj>
          </a:graphicData>
        </a:graphic>
      </p:graphicFrame>
      <p:graphicFrame>
        <p:nvGraphicFramePr>
          <p:cNvPr id="146448" name="Object 16"/>
          <p:cNvGraphicFramePr>
            <a:graphicFrameLocks noChangeAspect="1"/>
          </p:cNvGraphicFramePr>
          <p:nvPr/>
        </p:nvGraphicFramePr>
        <p:xfrm>
          <a:off x="4494213" y="5891213"/>
          <a:ext cx="4733925" cy="458787"/>
        </p:xfrm>
        <a:graphic>
          <a:graphicData uri="http://schemas.openxmlformats.org/presentationml/2006/ole">
            <p:oleObj spid="_x0000_s67591" name="Equation" r:id="rId13" imgW="2374560" imgH="228600" progId="Equation.3">
              <p:embed/>
            </p:oleObj>
          </a:graphicData>
        </a:graphic>
      </p:graphicFrame>
      <p:graphicFrame>
        <p:nvGraphicFramePr>
          <p:cNvPr id="67592" name="Object 17"/>
          <p:cNvGraphicFramePr>
            <a:graphicFrameLocks noChangeAspect="1"/>
          </p:cNvGraphicFramePr>
          <p:nvPr/>
        </p:nvGraphicFramePr>
        <p:xfrm>
          <a:off x="6765925" y="1381125"/>
          <a:ext cx="2082800" cy="600075"/>
        </p:xfrm>
        <a:graphic>
          <a:graphicData uri="http://schemas.openxmlformats.org/presentationml/2006/ole">
            <p:oleObj spid="_x0000_s67592" name="Equation" r:id="rId14" imgW="7110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Projective 3D Geometry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1981200"/>
            <a:ext cx="7162800" cy="4648200"/>
          </a:xfrm>
        </p:spPr>
        <p:txBody>
          <a:bodyPr/>
          <a:lstStyle/>
          <a:p>
            <a:pPr eaLnBrk="1" hangingPunct="1"/>
            <a:r>
              <a:rPr lang="en-US" smtClean="0"/>
              <a:t>Points, lines, planes and quadrics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Transformations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ru-RU" smtClean="0"/>
              <a:t>П</a:t>
            </a:r>
            <a:r>
              <a:rPr lang="ru-RU" baseline="-25000" smtClean="0"/>
              <a:t>∞</a:t>
            </a:r>
            <a:r>
              <a:rPr lang="en-US" smtClean="0"/>
              <a:t>, </a:t>
            </a:r>
            <a:r>
              <a:rPr lang="el-GR" smtClean="0"/>
              <a:t>ω</a:t>
            </a:r>
            <a:r>
              <a:rPr lang="ru-RU" baseline="-25000" smtClean="0"/>
              <a:t>∞</a:t>
            </a:r>
            <a:r>
              <a:rPr lang="en-US" baseline="-25000" smtClean="0"/>
              <a:t> </a:t>
            </a:r>
            <a:r>
              <a:rPr lang="en-US" smtClean="0"/>
              <a:t>and </a:t>
            </a:r>
            <a:r>
              <a:rPr lang="el-GR" smtClean="0"/>
              <a:t>Ω </a:t>
            </a:r>
            <a:r>
              <a:rPr lang="ru-RU" baseline="-25000" smtClean="0"/>
              <a:t>∞</a:t>
            </a:r>
            <a:r>
              <a:rPr lang="el-GR" smtClean="0"/>
              <a:t> </a:t>
            </a:r>
          </a:p>
        </p:txBody>
      </p:sp>
      <p:pic>
        <p:nvPicPr>
          <p:cNvPr id="99331" name="Picture 4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67000"/>
            <a:ext cx="17145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5" descr="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667000"/>
            <a:ext cx="1219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6" descr="fi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590800"/>
            <a:ext cx="1187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5000"/>
          <a:stretch>
            <a:fillRect/>
          </a:stretch>
        </p:blipFill>
        <p:spPr bwMode="auto">
          <a:xfrm>
            <a:off x="3429000" y="4095750"/>
            <a:ext cx="4114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562600"/>
            <a:ext cx="2743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3D points</a:t>
            </a:r>
          </a:p>
        </p:txBody>
      </p:sp>
      <p:graphicFrame>
        <p:nvGraphicFramePr>
          <p:cNvPr id="68610" name="Object 4"/>
          <p:cNvGraphicFramePr>
            <a:graphicFrameLocks noChangeAspect="1"/>
          </p:cNvGraphicFramePr>
          <p:nvPr/>
        </p:nvGraphicFramePr>
        <p:xfrm>
          <a:off x="2292350" y="3268663"/>
          <a:ext cx="4195763" cy="941387"/>
        </p:xfrm>
        <a:graphic>
          <a:graphicData uri="http://schemas.openxmlformats.org/presentationml/2006/ole">
            <p:oleObj spid="_x0000_s68610" name="Equation" r:id="rId3" imgW="2273040" imgH="507960" progId="Equation.3">
              <p:embed/>
            </p:oleObj>
          </a:graphicData>
        </a:graphic>
      </p:graphicFrame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3508375" y="2076450"/>
            <a:ext cx="1243013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/>
              <a:t>in </a:t>
            </a:r>
            <a:r>
              <a:rPr lang="en-US" sz="2400" b="1"/>
              <a:t>R</a:t>
            </a:r>
            <a:r>
              <a:rPr lang="en-US" sz="2400" baseline="30000"/>
              <a:t>3</a:t>
            </a:r>
            <a:r>
              <a:rPr lang="en-US" sz="2400"/>
              <a:t> </a:t>
            </a:r>
          </a:p>
        </p:txBody>
      </p:sp>
      <p:graphicFrame>
        <p:nvGraphicFramePr>
          <p:cNvPr id="68611" name="Object 6"/>
          <p:cNvGraphicFramePr>
            <a:graphicFrameLocks noChangeAspect="1"/>
          </p:cNvGraphicFramePr>
          <p:nvPr/>
        </p:nvGraphicFramePr>
        <p:xfrm>
          <a:off x="6791325" y="3549650"/>
          <a:ext cx="1047750" cy="415925"/>
        </p:xfrm>
        <a:graphic>
          <a:graphicData uri="http://schemas.openxmlformats.org/presentationml/2006/ole">
            <p:oleObj spid="_x0000_s68611" name="Equation" r:id="rId4" imgW="545760" imgH="215640" progId="Equation.3">
              <p:embed/>
            </p:oleObj>
          </a:graphicData>
        </a:graphic>
      </p:graphicFrame>
      <p:graphicFrame>
        <p:nvGraphicFramePr>
          <p:cNvPr id="68612" name="Object 7"/>
          <p:cNvGraphicFramePr>
            <a:graphicFrameLocks noChangeAspect="1"/>
          </p:cNvGraphicFramePr>
          <p:nvPr/>
        </p:nvGraphicFramePr>
        <p:xfrm>
          <a:off x="2287588" y="2051050"/>
          <a:ext cx="1243012" cy="465138"/>
        </p:xfrm>
        <a:graphic>
          <a:graphicData uri="http://schemas.openxmlformats.org/presentationml/2006/ole">
            <p:oleObj spid="_x0000_s68612" name="Equation" r:id="rId5" imgW="647640" imgH="241200" progId="Equation.3">
              <p:embed/>
            </p:oleObj>
          </a:graphicData>
        </a:graphic>
      </p:graphicFrame>
      <p:sp>
        <p:nvSpPr>
          <p:cNvPr id="68617" name="Text Box 8"/>
          <p:cNvSpPr txBox="1">
            <a:spLocks noChangeArrowheads="1"/>
          </p:cNvSpPr>
          <p:nvPr/>
        </p:nvSpPr>
        <p:spPr bwMode="auto">
          <a:xfrm>
            <a:off x="4870450" y="2640013"/>
            <a:ext cx="1243013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/>
              <a:t>in </a:t>
            </a:r>
            <a:r>
              <a:rPr lang="en-US" sz="2400" b="1"/>
              <a:t>P</a:t>
            </a:r>
            <a:r>
              <a:rPr lang="en-US" sz="2400" baseline="30000"/>
              <a:t>3</a:t>
            </a:r>
            <a:r>
              <a:rPr lang="en-US" sz="2400"/>
              <a:t> </a:t>
            </a:r>
          </a:p>
        </p:txBody>
      </p:sp>
      <p:graphicFrame>
        <p:nvGraphicFramePr>
          <p:cNvPr id="121865" name="Object 9"/>
          <p:cNvGraphicFramePr>
            <a:graphicFrameLocks noChangeAspect="1"/>
          </p:cNvGraphicFramePr>
          <p:nvPr/>
        </p:nvGraphicFramePr>
        <p:xfrm>
          <a:off x="2433638" y="5094288"/>
          <a:ext cx="1274762" cy="368300"/>
        </p:xfrm>
        <a:graphic>
          <a:graphicData uri="http://schemas.openxmlformats.org/presentationml/2006/ole">
            <p:oleObj spid="_x0000_s68613" name="Equation" r:id="rId6" imgW="571320" imgH="164880" progId="Equation.3">
              <p:embed/>
            </p:oleObj>
          </a:graphicData>
        </a:graphic>
      </p:graphicFrame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3862388" y="5067300"/>
            <a:ext cx="292893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/>
              <a:t>(4x4-1=15 dof)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2020888" y="4364038"/>
            <a:ext cx="4195762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/>
              <a:t>projective transformation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2039938" y="1616075"/>
            <a:ext cx="4195762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/>
              <a:t>3D point</a:t>
            </a:r>
          </a:p>
        </p:txBody>
      </p:sp>
      <p:graphicFrame>
        <p:nvGraphicFramePr>
          <p:cNvPr id="68614" name="Object 14"/>
          <p:cNvGraphicFramePr>
            <a:graphicFrameLocks noChangeAspect="1"/>
          </p:cNvGraphicFramePr>
          <p:nvPr/>
        </p:nvGraphicFramePr>
        <p:xfrm>
          <a:off x="2287588" y="2571750"/>
          <a:ext cx="2582862" cy="488950"/>
        </p:xfrm>
        <a:graphic>
          <a:graphicData uri="http://schemas.openxmlformats.org/presentationml/2006/ole">
            <p:oleObj spid="_x0000_s68614" name="Equation" r:id="rId7" imgW="13460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6" grpId="0"/>
      <p:bldP spid="1218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Planes</a:t>
            </a:r>
          </a:p>
        </p:txBody>
      </p:sp>
      <p:graphicFrame>
        <p:nvGraphicFramePr>
          <p:cNvPr id="69634" name="Object 4"/>
          <p:cNvGraphicFramePr>
            <a:graphicFrameLocks noChangeAspect="1"/>
          </p:cNvGraphicFramePr>
          <p:nvPr/>
        </p:nvGraphicFramePr>
        <p:xfrm>
          <a:off x="2414588" y="2119313"/>
          <a:ext cx="3254375" cy="479425"/>
        </p:xfrm>
        <a:graphic>
          <a:graphicData uri="http://schemas.openxmlformats.org/presentationml/2006/ole">
            <p:oleObj spid="_x0000_s69634" name="Equation" r:id="rId3" imgW="1562040" imgH="228600" progId="Equation.3">
              <p:embed/>
            </p:oleObj>
          </a:graphicData>
        </a:graphic>
      </p:graphicFrame>
      <p:graphicFrame>
        <p:nvGraphicFramePr>
          <p:cNvPr id="69635" name="Object 5"/>
          <p:cNvGraphicFramePr>
            <a:graphicFrameLocks noChangeAspect="1"/>
          </p:cNvGraphicFramePr>
          <p:nvPr/>
        </p:nvGraphicFramePr>
        <p:xfrm>
          <a:off x="2414588" y="2681288"/>
          <a:ext cx="4048125" cy="479425"/>
        </p:xfrm>
        <a:graphic>
          <a:graphicData uri="http://schemas.openxmlformats.org/presentationml/2006/ole">
            <p:oleObj spid="_x0000_s69635" name="Equation" r:id="rId4" imgW="1942920" imgH="228600" progId="Equation.3">
              <p:embed/>
            </p:oleObj>
          </a:graphicData>
        </a:graphic>
      </p:graphicFrame>
      <p:graphicFrame>
        <p:nvGraphicFramePr>
          <p:cNvPr id="69636" name="Object 6"/>
          <p:cNvGraphicFramePr>
            <a:graphicFrameLocks noChangeAspect="1"/>
          </p:cNvGraphicFramePr>
          <p:nvPr/>
        </p:nvGraphicFramePr>
        <p:xfrm>
          <a:off x="2414588" y="3281363"/>
          <a:ext cx="1138237" cy="427037"/>
        </p:xfrm>
        <a:graphic>
          <a:graphicData uri="http://schemas.openxmlformats.org/presentationml/2006/ole">
            <p:oleObj spid="_x0000_s69636" name="Equation" r:id="rId5" imgW="545760" imgH="203040" progId="Equation.3">
              <p:embed/>
            </p:oleObj>
          </a:graphicData>
        </a:graphic>
      </p:graphicFrame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2020888" y="6362700"/>
            <a:ext cx="5927725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/>
              <a:t>Dual: points ↔ planes, lines ↔ lines </a:t>
            </a:r>
            <a:endParaRPr lang="en-US"/>
          </a:p>
        </p:txBody>
      </p:sp>
      <p:sp>
        <p:nvSpPr>
          <p:cNvPr id="69647" name="Text Box 14"/>
          <p:cNvSpPr txBox="1">
            <a:spLocks noChangeArrowheads="1"/>
          </p:cNvSpPr>
          <p:nvPr/>
        </p:nvSpPr>
        <p:spPr bwMode="auto">
          <a:xfrm>
            <a:off x="2039938" y="1616075"/>
            <a:ext cx="4195762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/>
              <a:t>3D plane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039938" y="3840163"/>
            <a:ext cx="6326187" cy="2522537"/>
            <a:chOff x="1285" y="2419"/>
            <a:chExt cx="3985" cy="1589"/>
          </a:xfrm>
        </p:grpSpPr>
        <p:graphicFrame>
          <p:nvGraphicFramePr>
            <p:cNvPr id="69639" name="Object 7"/>
            <p:cNvGraphicFramePr>
              <a:graphicFrameLocks noChangeAspect="1"/>
            </p:cNvGraphicFramePr>
            <p:nvPr/>
          </p:nvGraphicFramePr>
          <p:xfrm>
            <a:off x="1499" y="2659"/>
            <a:ext cx="967" cy="286"/>
          </p:xfrm>
          <a:graphic>
            <a:graphicData uri="http://schemas.openxmlformats.org/presentationml/2006/ole">
              <p:oleObj spid="_x0000_s69639" name="Equation" r:id="rId6" imgW="736560" imgH="215640" progId="Equation.3">
                <p:embed/>
              </p:oleObj>
            </a:graphicData>
          </a:graphic>
        </p:graphicFrame>
        <p:graphicFrame>
          <p:nvGraphicFramePr>
            <p:cNvPr id="69640" name="Object 8"/>
            <p:cNvGraphicFramePr>
              <a:graphicFrameLocks noChangeAspect="1"/>
            </p:cNvGraphicFramePr>
            <p:nvPr/>
          </p:nvGraphicFramePr>
          <p:xfrm>
            <a:off x="2645" y="2648"/>
            <a:ext cx="1283" cy="336"/>
          </p:xfrm>
          <a:graphic>
            <a:graphicData uri="http://schemas.openxmlformats.org/presentationml/2006/ole">
              <p:oleObj spid="_x0000_s69640" name="Equation" r:id="rId7" imgW="977760" imgH="253800" progId="Equation.3">
                <p:embed/>
              </p:oleObj>
            </a:graphicData>
          </a:graphic>
        </p:graphicFrame>
        <p:graphicFrame>
          <p:nvGraphicFramePr>
            <p:cNvPr id="69641" name="Object 9"/>
            <p:cNvGraphicFramePr>
              <a:graphicFrameLocks noChangeAspect="1"/>
            </p:cNvGraphicFramePr>
            <p:nvPr/>
          </p:nvGraphicFramePr>
          <p:xfrm>
            <a:off x="4071" y="2659"/>
            <a:ext cx="1199" cy="319"/>
          </p:xfrm>
          <a:graphic>
            <a:graphicData uri="http://schemas.openxmlformats.org/presentationml/2006/ole">
              <p:oleObj spid="_x0000_s69641" name="Equation" r:id="rId8" imgW="914400" imgH="241200" progId="Equation.3">
                <p:embed/>
              </p:oleObj>
            </a:graphicData>
          </a:graphic>
        </p:graphicFrame>
        <p:graphicFrame>
          <p:nvGraphicFramePr>
            <p:cNvPr id="69642" name="Object 10"/>
            <p:cNvGraphicFramePr>
              <a:graphicFrameLocks noChangeAspect="1"/>
            </p:cNvGraphicFramePr>
            <p:nvPr/>
          </p:nvGraphicFramePr>
          <p:xfrm>
            <a:off x="4071" y="2945"/>
            <a:ext cx="566" cy="286"/>
          </p:xfrm>
          <a:graphic>
            <a:graphicData uri="http://schemas.openxmlformats.org/presentationml/2006/ole">
              <p:oleObj spid="_x0000_s69642" name="Equation" r:id="rId9" imgW="431640" imgH="215640" progId="Equation.3">
                <p:embed/>
              </p:oleObj>
            </a:graphicData>
          </a:graphic>
        </p:graphicFrame>
        <p:graphicFrame>
          <p:nvGraphicFramePr>
            <p:cNvPr id="69643" name="Object 11"/>
            <p:cNvGraphicFramePr>
              <a:graphicFrameLocks noChangeAspect="1"/>
            </p:cNvGraphicFramePr>
            <p:nvPr/>
          </p:nvGraphicFramePr>
          <p:xfrm>
            <a:off x="2645" y="2945"/>
            <a:ext cx="584" cy="285"/>
          </p:xfrm>
          <a:graphic>
            <a:graphicData uri="http://schemas.openxmlformats.org/presentationml/2006/ole">
              <p:oleObj spid="_x0000_s69643" name="Equation" r:id="rId10" imgW="444240" imgH="215640" progId="Equation.3">
                <p:embed/>
              </p:oleObj>
            </a:graphicData>
          </a:graphic>
        </p:graphicFrame>
        <p:sp>
          <p:nvSpPr>
            <p:cNvPr id="69651" name="Text Box 15"/>
            <p:cNvSpPr txBox="1">
              <a:spLocks noChangeArrowheads="1"/>
            </p:cNvSpPr>
            <p:nvPr/>
          </p:nvSpPr>
          <p:spPr bwMode="auto">
            <a:xfrm>
              <a:off x="1285" y="2419"/>
              <a:ext cx="2643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400"/>
                <a:t>Euclidean representation</a:t>
              </a:r>
            </a:p>
          </p:txBody>
        </p:sp>
        <p:grpSp>
          <p:nvGrpSpPr>
            <p:cNvPr id="69652" name="Group 26"/>
            <p:cNvGrpSpPr>
              <a:grpSpLocks/>
            </p:cNvGrpSpPr>
            <p:nvPr/>
          </p:nvGrpSpPr>
          <p:grpSpPr bwMode="auto">
            <a:xfrm>
              <a:off x="1499" y="3016"/>
              <a:ext cx="982" cy="992"/>
              <a:chOff x="1499" y="3016"/>
              <a:chExt cx="982" cy="992"/>
            </a:xfrm>
          </p:grpSpPr>
          <p:graphicFrame>
            <p:nvGraphicFramePr>
              <p:cNvPr id="69644" name="Object 12"/>
              <p:cNvGraphicFramePr>
                <a:graphicFrameLocks noChangeAspect="1"/>
              </p:cNvGraphicFramePr>
              <p:nvPr/>
            </p:nvGraphicFramePr>
            <p:xfrm>
              <a:off x="1865" y="3489"/>
              <a:ext cx="451" cy="301"/>
            </p:xfrm>
            <a:graphic>
              <a:graphicData uri="http://schemas.openxmlformats.org/presentationml/2006/ole">
                <p:oleObj spid="_x0000_s69644" name="Equation" r:id="rId11" imgW="380880" imgH="253800" progId="Equation.3">
                  <p:embed/>
                </p:oleObj>
              </a:graphicData>
            </a:graphic>
          </p:graphicFrame>
          <p:sp>
            <p:nvSpPr>
              <p:cNvPr id="69653" name="AutoShape 16"/>
              <p:cNvSpPr>
                <a:spLocks noChangeArrowheads="1"/>
              </p:cNvSpPr>
              <p:nvPr/>
            </p:nvSpPr>
            <p:spPr bwMode="auto">
              <a:xfrm rot="7303853">
                <a:off x="2023" y="2987"/>
                <a:ext cx="430" cy="487"/>
              </a:xfrm>
              <a:prstGeom prst="parallelogram">
                <a:avLst>
                  <a:gd name="adj" fmla="val 25000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4" name="Line 17"/>
              <p:cNvSpPr>
                <a:spLocks noChangeShapeType="1"/>
              </p:cNvSpPr>
              <p:nvPr/>
            </p:nvSpPr>
            <p:spPr bwMode="auto">
              <a:xfrm flipV="1">
                <a:off x="1640" y="3518"/>
                <a:ext cx="0" cy="2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5" name="Line 18"/>
              <p:cNvSpPr>
                <a:spLocks noChangeShapeType="1"/>
              </p:cNvSpPr>
              <p:nvPr/>
            </p:nvSpPr>
            <p:spPr bwMode="auto">
              <a:xfrm>
                <a:off x="1640" y="3817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6" name="Line 19"/>
              <p:cNvSpPr>
                <a:spLocks noChangeShapeType="1"/>
              </p:cNvSpPr>
              <p:nvPr/>
            </p:nvSpPr>
            <p:spPr bwMode="auto">
              <a:xfrm flipH="1">
                <a:off x="1499" y="3817"/>
                <a:ext cx="141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7" name="Line 20"/>
              <p:cNvSpPr>
                <a:spLocks noChangeShapeType="1"/>
              </p:cNvSpPr>
              <p:nvPr/>
            </p:nvSpPr>
            <p:spPr bwMode="auto">
              <a:xfrm flipV="1">
                <a:off x="1640" y="3231"/>
                <a:ext cx="598" cy="5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oval" w="med" len="med"/>
                <a:tailEnd type="oval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567488" y="1616075"/>
            <a:ext cx="2347912" cy="1211263"/>
            <a:chOff x="4137" y="1018"/>
            <a:chExt cx="1479" cy="763"/>
          </a:xfrm>
        </p:grpSpPr>
        <p:graphicFrame>
          <p:nvGraphicFramePr>
            <p:cNvPr id="69637" name="Object 22"/>
            <p:cNvGraphicFramePr>
              <a:graphicFrameLocks noChangeAspect="1"/>
            </p:cNvGraphicFramePr>
            <p:nvPr/>
          </p:nvGraphicFramePr>
          <p:xfrm>
            <a:off x="4579" y="1335"/>
            <a:ext cx="691" cy="200"/>
          </p:xfrm>
          <a:graphic>
            <a:graphicData uri="http://schemas.openxmlformats.org/presentationml/2006/ole">
              <p:oleObj spid="_x0000_s69637" name="Equation" r:id="rId12" imgW="571320" imgH="164880" progId="Equation.3">
                <p:embed/>
              </p:oleObj>
            </a:graphicData>
          </a:graphic>
        </p:graphicFrame>
        <p:graphicFrame>
          <p:nvGraphicFramePr>
            <p:cNvPr id="69638" name="Object 23"/>
            <p:cNvGraphicFramePr>
              <a:graphicFrameLocks noChangeAspect="1"/>
            </p:cNvGraphicFramePr>
            <p:nvPr/>
          </p:nvGraphicFramePr>
          <p:xfrm>
            <a:off x="4579" y="1535"/>
            <a:ext cx="752" cy="246"/>
          </p:xfrm>
          <a:graphic>
            <a:graphicData uri="http://schemas.openxmlformats.org/presentationml/2006/ole">
              <p:oleObj spid="_x0000_s69638" name="Equation" r:id="rId13" imgW="622080" imgH="203040" progId="Equation.3">
                <p:embed/>
              </p:oleObj>
            </a:graphicData>
          </a:graphic>
        </p:graphicFrame>
        <p:sp>
          <p:nvSpPr>
            <p:cNvPr id="69650" name="Text Box 24"/>
            <p:cNvSpPr txBox="1">
              <a:spLocks noChangeArrowheads="1"/>
            </p:cNvSpPr>
            <p:nvPr/>
          </p:nvSpPr>
          <p:spPr bwMode="auto">
            <a:xfrm>
              <a:off x="4137" y="1018"/>
              <a:ext cx="1479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400"/>
                <a:t>Transformation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Planes from points</a:t>
            </a:r>
          </a:p>
        </p:txBody>
      </p:sp>
      <p:graphicFrame>
        <p:nvGraphicFramePr>
          <p:cNvPr id="70658" name="Object 4"/>
          <p:cNvGraphicFramePr>
            <a:graphicFrameLocks noChangeAspect="1"/>
          </p:cNvGraphicFramePr>
          <p:nvPr/>
        </p:nvGraphicFramePr>
        <p:xfrm>
          <a:off x="2058988" y="1885950"/>
          <a:ext cx="1455737" cy="1547813"/>
        </p:xfrm>
        <a:graphic>
          <a:graphicData uri="http://schemas.openxmlformats.org/presentationml/2006/ole">
            <p:oleObj spid="_x0000_s70658" name="Equation" r:id="rId3" imgW="698400" imgH="736560" progId="Equation.3">
              <p:embed/>
            </p:oleObj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2701925" y="5986463"/>
          <a:ext cx="952500" cy="479425"/>
        </p:xfrm>
        <a:graphic>
          <a:graphicData uri="http://schemas.openxmlformats.org/presentationml/2006/ole">
            <p:oleObj spid="_x0000_s70659" name="Equation" r:id="rId4" imgW="457200" imgH="228600" progId="Equation.3">
              <p:embed/>
            </p:oleObj>
          </a:graphicData>
        </a:graphic>
      </p:graphicFrame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2701925" y="6326188"/>
          <a:ext cx="3678238" cy="531812"/>
        </p:xfrm>
        <a:graphic>
          <a:graphicData uri="http://schemas.openxmlformats.org/presentationml/2006/ole">
            <p:oleObj spid="_x0000_s70660" name="Equation" r:id="rId5" imgW="1765080" imgH="253800" progId="Equation.3">
              <p:embed/>
            </p:oleObj>
          </a:graphicData>
        </a:graphic>
      </p:graphicFrame>
      <p:graphicFrame>
        <p:nvGraphicFramePr>
          <p:cNvPr id="123919" name="Object 15"/>
          <p:cNvGraphicFramePr>
            <a:graphicFrameLocks noChangeAspect="1"/>
          </p:cNvGraphicFramePr>
          <p:nvPr/>
        </p:nvGraphicFramePr>
        <p:xfrm>
          <a:off x="2586038" y="3905250"/>
          <a:ext cx="4603750" cy="1971675"/>
        </p:xfrm>
        <a:graphic>
          <a:graphicData uri="http://schemas.openxmlformats.org/presentationml/2006/ole">
            <p:oleObj spid="_x0000_s70661" name="Equation" r:id="rId6" imgW="2209680" imgH="939600" progId="Equation.3">
              <p:embed/>
            </p:oleObj>
          </a:graphicData>
        </a:graphic>
      </p:graphicFrame>
      <p:graphicFrame>
        <p:nvGraphicFramePr>
          <p:cNvPr id="70662" name="Object 16"/>
          <p:cNvGraphicFramePr>
            <a:graphicFrameLocks noChangeAspect="1"/>
          </p:cNvGraphicFramePr>
          <p:nvPr/>
        </p:nvGraphicFramePr>
        <p:xfrm>
          <a:off x="1889125" y="1377950"/>
          <a:ext cx="5580063" cy="508000"/>
        </p:xfrm>
        <a:graphic>
          <a:graphicData uri="http://schemas.openxmlformats.org/presentationml/2006/ole">
            <p:oleObj spid="_x0000_s70662" name="Equation" r:id="rId7" imgW="2679480" imgH="241200" progId="Equation.3">
              <p:embed/>
            </p:oleObj>
          </a:graphicData>
        </a:graphic>
      </p:graphicFrame>
      <p:grpSp>
        <p:nvGrpSpPr>
          <p:cNvPr id="70670" name="Group 20"/>
          <p:cNvGrpSpPr>
            <a:grpSpLocks/>
          </p:cNvGrpSpPr>
          <p:nvPr/>
        </p:nvGrpSpPr>
        <p:grpSpPr bwMode="auto">
          <a:xfrm>
            <a:off x="3592513" y="2032000"/>
            <a:ext cx="4681537" cy="1301750"/>
            <a:chOff x="2299" y="1372"/>
            <a:chExt cx="2949" cy="820"/>
          </a:xfrm>
        </p:grpSpPr>
        <p:sp>
          <p:nvSpPr>
            <p:cNvPr id="70686" name="Text Box 17"/>
            <p:cNvSpPr txBox="1">
              <a:spLocks noChangeArrowheads="1"/>
            </p:cNvSpPr>
            <p:nvPr/>
          </p:nvSpPr>
          <p:spPr bwMode="auto">
            <a:xfrm>
              <a:off x="2299" y="1644"/>
              <a:ext cx="294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/>
                <a:t>(solve     as right nullspace of                     )</a:t>
              </a:r>
            </a:p>
          </p:txBody>
        </p:sp>
        <p:graphicFrame>
          <p:nvGraphicFramePr>
            <p:cNvPr id="70667" name="Object 18"/>
            <p:cNvGraphicFramePr>
              <a:graphicFrameLocks noChangeAspect="1"/>
            </p:cNvGraphicFramePr>
            <p:nvPr/>
          </p:nvGraphicFramePr>
          <p:xfrm>
            <a:off x="2795" y="1672"/>
            <a:ext cx="167" cy="184"/>
          </p:xfrm>
          <a:graphic>
            <a:graphicData uri="http://schemas.openxmlformats.org/presentationml/2006/ole">
              <p:oleObj spid="_x0000_s70667" name="Equation" r:id="rId8" imgW="126720" imgH="139680" progId="Equation.3">
                <p:embed/>
              </p:oleObj>
            </a:graphicData>
          </a:graphic>
        </p:graphicFrame>
        <p:graphicFrame>
          <p:nvGraphicFramePr>
            <p:cNvPr id="70668" name="Object 19"/>
            <p:cNvGraphicFramePr>
              <a:graphicFrameLocks noChangeAspect="1"/>
            </p:cNvGraphicFramePr>
            <p:nvPr/>
          </p:nvGraphicFramePr>
          <p:xfrm>
            <a:off x="4448" y="1372"/>
            <a:ext cx="407" cy="820"/>
          </p:xfrm>
          <a:graphic>
            <a:graphicData uri="http://schemas.openxmlformats.org/presentationml/2006/ole">
              <p:oleObj spid="_x0000_s70668" name="Equation" r:id="rId9" imgW="368280" imgH="736560" progId="Equation.3">
                <p:embed/>
              </p:oleObj>
            </a:graphicData>
          </a:graphic>
        </p:graphicFrame>
      </p:grp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2593975" y="4654550"/>
          <a:ext cx="2460625" cy="479425"/>
        </p:xfrm>
        <a:graphic>
          <a:graphicData uri="http://schemas.openxmlformats.org/presentationml/2006/ole">
            <p:oleObj spid="_x0000_s70663" name="Equation" r:id="rId10" imgW="1180800" imgH="228600" progId="Equation.3">
              <p:embed/>
            </p:oleObj>
          </a:graphicData>
        </a:graphic>
      </p:graphicFrame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1912938" y="3481388"/>
            <a:ext cx="6545262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/>
              <a:t>Or implicitly from coplanarity condition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106738" y="3919538"/>
            <a:ext cx="3468687" cy="1957387"/>
            <a:chOff x="1957" y="2757"/>
            <a:chExt cx="2185" cy="1233"/>
          </a:xfrm>
        </p:grpSpPr>
        <p:sp>
          <p:nvSpPr>
            <p:cNvPr id="70684" name="Rectangle 23"/>
            <p:cNvSpPr>
              <a:spLocks noChangeArrowheads="1"/>
            </p:cNvSpPr>
            <p:nvPr/>
          </p:nvSpPr>
          <p:spPr bwMode="auto">
            <a:xfrm>
              <a:off x="1957" y="2757"/>
              <a:ext cx="306" cy="306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5" name="Rectangle 24"/>
            <p:cNvSpPr>
              <a:spLocks noChangeArrowheads="1"/>
            </p:cNvSpPr>
            <p:nvPr/>
          </p:nvSpPr>
          <p:spPr bwMode="auto">
            <a:xfrm>
              <a:off x="2302" y="3025"/>
              <a:ext cx="1840" cy="96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106738" y="3919538"/>
            <a:ext cx="3468687" cy="1957387"/>
            <a:chOff x="1957" y="2757"/>
            <a:chExt cx="2185" cy="1233"/>
          </a:xfrm>
        </p:grpSpPr>
        <p:sp>
          <p:nvSpPr>
            <p:cNvPr id="70681" name="Rectangle 28"/>
            <p:cNvSpPr>
              <a:spLocks noChangeArrowheads="1"/>
            </p:cNvSpPr>
            <p:nvPr/>
          </p:nvSpPr>
          <p:spPr bwMode="auto">
            <a:xfrm>
              <a:off x="1957" y="3025"/>
              <a:ext cx="306" cy="306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2" name="Rectangle 29"/>
            <p:cNvSpPr>
              <a:spLocks noChangeArrowheads="1"/>
            </p:cNvSpPr>
            <p:nvPr/>
          </p:nvSpPr>
          <p:spPr bwMode="auto">
            <a:xfrm>
              <a:off x="2302" y="3355"/>
              <a:ext cx="1840" cy="63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3" name="Rectangle 30"/>
            <p:cNvSpPr>
              <a:spLocks noChangeArrowheads="1"/>
            </p:cNvSpPr>
            <p:nvPr/>
          </p:nvSpPr>
          <p:spPr bwMode="auto">
            <a:xfrm>
              <a:off x="2302" y="2757"/>
              <a:ext cx="1840" cy="297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106738" y="3908425"/>
            <a:ext cx="3468687" cy="1968500"/>
            <a:chOff x="1957" y="2750"/>
            <a:chExt cx="2185" cy="1240"/>
          </a:xfrm>
        </p:grpSpPr>
        <p:sp>
          <p:nvSpPr>
            <p:cNvPr id="70678" name="Rectangle 33"/>
            <p:cNvSpPr>
              <a:spLocks noChangeArrowheads="1"/>
            </p:cNvSpPr>
            <p:nvPr/>
          </p:nvSpPr>
          <p:spPr bwMode="auto">
            <a:xfrm>
              <a:off x="1957" y="3381"/>
              <a:ext cx="306" cy="306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Rectangle 34"/>
            <p:cNvSpPr>
              <a:spLocks noChangeArrowheads="1"/>
            </p:cNvSpPr>
            <p:nvPr/>
          </p:nvSpPr>
          <p:spPr bwMode="auto">
            <a:xfrm>
              <a:off x="2302" y="2750"/>
              <a:ext cx="1840" cy="63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Rectangle 35"/>
            <p:cNvSpPr>
              <a:spLocks noChangeArrowheads="1"/>
            </p:cNvSpPr>
            <p:nvPr/>
          </p:nvSpPr>
          <p:spPr bwMode="auto">
            <a:xfrm>
              <a:off x="2302" y="3693"/>
              <a:ext cx="1840" cy="297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121025" y="3935413"/>
            <a:ext cx="3435350" cy="1960562"/>
            <a:chOff x="138" y="2982"/>
            <a:chExt cx="2164" cy="1235"/>
          </a:xfrm>
        </p:grpSpPr>
        <p:sp>
          <p:nvSpPr>
            <p:cNvPr id="70676" name="Rectangle 38"/>
            <p:cNvSpPr>
              <a:spLocks noChangeArrowheads="1"/>
            </p:cNvSpPr>
            <p:nvPr/>
          </p:nvSpPr>
          <p:spPr bwMode="auto">
            <a:xfrm>
              <a:off x="138" y="3911"/>
              <a:ext cx="306" cy="306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7" name="Rectangle 39"/>
            <p:cNvSpPr>
              <a:spLocks noChangeArrowheads="1"/>
            </p:cNvSpPr>
            <p:nvPr/>
          </p:nvSpPr>
          <p:spPr bwMode="auto">
            <a:xfrm>
              <a:off x="462" y="2982"/>
              <a:ext cx="1840" cy="96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3945" name="Object 41"/>
          <p:cNvGraphicFramePr>
            <a:graphicFrameLocks noChangeAspect="1"/>
          </p:cNvGraphicFramePr>
          <p:nvPr/>
        </p:nvGraphicFramePr>
        <p:xfrm>
          <a:off x="2700338" y="5986463"/>
          <a:ext cx="3279775" cy="479425"/>
        </p:xfrm>
        <a:graphic>
          <a:graphicData uri="http://schemas.openxmlformats.org/presentationml/2006/ole">
            <p:oleObj spid="_x0000_s70664" name="Equation" r:id="rId11" imgW="1574640" imgH="228600" progId="Equation.3">
              <p:embed/>
            </p:oleObj>
          </a:graphicData>
        </a:graphic>
      </p:graphicFrame>
      <p:graphicFrame>
        <p:nvGraphicFramePr>
          <p:cNvPr id="123946" name="Object 42"/>
          <p:cNvGraphicFramePr>
            <a:graphicFrameLocks noChangeAspect="1"/>
          </p:cNvGraphicFramePr>
          <p:nvPr/>
        </p:nvGraphicFramePr>
        <p:xfrm>
          <a:off x="2700338" y="5983288"/>
          <a:ext cx="4948237" cy="479425"/>
        </p:xfrm>
        <a:graphic>
          <a:graphicData uri="http://schemas.openxmlformats.org/presentationml/2006/ole">
            <p:oleObj spid="_x0000_s70665" name="Equation" r:id="rId12" imgW="2374560" imgH="228600" progId="Equation.3">
              <p:embed/>
            </p:oleObj>
          </a:graphicData>
        </a:graphic>
      </p:graphicFrame>
      <p:graphicFrame>
        <p:nvGraphicFramePr>
          <p:cNvPr id="123947" name="Object 43"/>
          <p:cNvGraphicFramePr>
            <a:graphicFrameLocks noChangeAspect="1"/>
          </p:cNvGraphicFramePr>
          <p:nvPr/>
        </p:nvGraphicFramePr>
        <p:xfrm>
          <a:off x="2701925" y="5986463"/>
          <a:ext cx="2116138" cy="479425"/>
        </p:xfrm>
        <a:graphic>
          <a:graphicData uri="http://schemas.openxmlformats.org/presentationml/2006/ole">
            <p:oleObj spid="_x0000_s70666" name="Equation" r:id="rId13" imgW="1015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3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3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255588"/>
            <a:ext cx="7239000" cy="1143001"/>
          </a:xfrm>
        </p:spPr>
        <p:txBody>
          <a:bodyPr/>
          <a:lstStyle/>
          <a:p>
            <a:pPr eaLnBrk="1" hangingPunct="1"/>
            <a:r>
              <a:rPr lang="en-US" sz="3600" smtClean="0"/>
              <a:t>Affine properties from images</a:t>
            </a:r>
          </a:p>
        </p:txBody>
      </p:sp>
      <p:pic>
        <p:nvPicPr>
          <p:cNvPr id="41989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939800"/>
            <a:ext cx="6300788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18"/>
          <p:cNvSpPr txBox="1">
            <a:spLocks noChangeArrowheads="1"/>
          </p:cNvSpPr>
          <p:nvPr/>
        </p:nvSpPr>
        <p:spPr bwMode="auto">
          <a:xfrm>
            <a:off x="3740150" y="539750"/>
            <a:ext cx="1285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projection</a:t>
            </a:r>
          </a:p>
        </p:txBody>
      </p:sp>
      <p:sp>
        <p:nvSpPr>
          <p:cNvPr id="41991" name="Text Box 19"/>
          <p:cNvSpPr txBox="1">
            <a:spLocks noChangeArrowheads="1"/>
          </p:cNvSpPr>
          <p:nvPr/>
        </p:nvSpPr>
        <p:spPr bwMode="auto">
          <a:xfrm>
            <a:off x="5767388" y="542925"/>
            <a:ext cx="1468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rectification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6813" y="4117975"/>
            <a:ext cx="5408612" cy="1247775"/>
            <a:chOff x="1535" y="3490"/>
            <a:chExt cx="3407" cy="786"/>
          </a:xfrm>
        </p:grpSpPr>
        <p:graphicFrame>
          <p:nvGraphicFramePr>
            <p:cNvPr id="41986" name="Object 20"/>
            <p:cNvGraphicFramePr>
              <a:graphicFrameLocks noChangeAspect="1"/>
            </p:cNvGraphicFramePr>
            <p:nvPr/>
          </p:nvGraphicFramePr>
          <p:xfrm>
            <a:off x="1535" y="3490"/>
            <a:ext cx="1488" cy="786"/>
          </p:xfrm>
          <a:graphic>
            <a:graphicData uri="http://schemas.openxmlformats.org/presentationml/2006/ole">
              <p:oleObj spid="_x0000_s41986" name="Equation" r:id="rId4" imgW="1346040" imgH="711000" progId="Equation.3">
                <p:embed/>
              </p:oleObj>
            </a:graphicData>
          </a:graphic>
        </p:graphicFrame>
        <p:graphicFrame>
          <p:nvGraphicFramePr>
            <p:cNvPr id="41987" name="Object 21"/>
            <p:cNvGraphicFramePr>
              <a:graphicFrameLocks noChangeAspect="1"/>
            </p:cNvGraphicFramePr>
            <p:nvPr/>
          </p:nvGraphicFramePr>
          <p:xfrm>
            <a:off x="3398" y="3728"/>
            <a:ext cx="1544" cy="294"/>
          </p:xfrm>
          <a:graphic>
            <a:graphicData uri="http://schemas.openxmlformats.org/presentationml/2006/ole">
              <p:oleObj spid="_x0000_s41987" name="Equation" r:id="rId5" imgW="1396800" imgH="266400" progId="Equation.3">
                <p:embed/>
              </p:oleObj>
            </a:graphicData>
          </a:graphic>
        </p:graphicFrame>
      </p:grpSp>
      <p:pic>
        <p:nvPicPr>
          <p:cNvPr id="419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65750"/>
            <a:ext cx="86391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Box 9"/>
          <p:cNvSpPr txBox="1">
            <a:spLocks noChangeArrowheads="1"/>
          </p:cNvSpPr>
          <p:nvPr/>
        </p:nvSpPr>
        <p:spPr bwMode="auto">
          <a:xfrm>
            <a:off x="2228850" y="1052513"/>
            <a:ext cx="1827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Euclidean plane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444625"/>
            <a:ext cx="4572000" cy="2781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cs typeface="+mn-cs"/>
              </a:rPr>
              <a:t>Two step process:</a:t>
            </a:r>
          </a:p>
          <a:p>
            <a:pPr marL="457200" indent="-457200">
              <a:defRPr/>
            </a:pPr>
            <a:r>
              <a:rPr lang="en-US" sz="1600" dirty="0">
                <a:cs typeface="+mn-cs"/>
              </a:rPr>
              <a:t>1.Find l the image of line</a:t>
            </a:r>
          </a:p>
          <a:p>
            <a:pPr marL="457200" indent="-457200">
              <a:defRPr/>
            </a:pPr>
            <a:r>
              <a:rPr lang="en-US" sz="1600" dirty="0">
                <a:cs typeface="+mn-cs"/>
              </a:rPr>
              <a:t>   at infinity in plane 2</a:t>
            </a:r>
          </a:p>
          <a:p>
            <a:pPr marL="457200" indent="-457200">
              <a:defRPr/>
            </a:pPr>
            <a:r>
              <a:rPr lang="en-US" sz="1600" dirty="0">
                <a:cs typeface="+mn-cs"/>
              </a:rPr>
              <a:t>2. Transform l to its</a:t>
            </a:r>
          </a:p>
          <a:p>
            <a:pPr marL="457200" indent="-457200">
              <a:defRPr/>
            </a:pPr>
            <a:r>
              <a:rPr lang="en-US" sz="1600" dirty="0">
                <a:cs typeface="+mn-cs"/>
              </a:rPr>
              <a:t>  canonical position</a:t>
            </a:r>
          </a:p>
          <a:p>
            <a:pPr marL="457200" indent="-457200">
              <a:defRPr/>
            </a:pPr>
            <a:r>
              <a:rPr lang="en-US" sz="1600" dirty="0">
                <a:cs typeface="+mn-cs"/>
              </a:rPr>
              <a:t>(0,0,1) </a:t>
            </a:r>
            <a:r>
              <a:rPr lang="en-US" sz="1600" baseline="30000" dirty="0">
                <a:cs typeface="+mn-cs"/>
              </a:rPr>
              <a:t>T</a:t>
            </a:r>
            <a:r>
              <a:rPr lang="en-US" sz="1600" dirty="0">
                <a:cs typeface="+mn-cs"/>
              </a:rPr>
              <a:t> by plugging into </a:t>
            </a:r>
          </a:p>
          <a:p>
            <a:pPr marL="457200" indent="-457200">
              <a:defRPr/>
            </a:pPr>
            <a:r>
              <a:rPr lang="en-US" sz="1600" dirty="0">
                <a:cs typeface="+mn-cs"/>
              </a:rPr>
              <a:t>H</a:t>
            </a:r>
            <a:r>
              <a:rPr lang="en-US" sz="1600" baseline="-25000" dirty="0">
                <a:cs typeface="+mn-cs"/>
              </a:rPr>
              <a:t>PA</a:t>
            </a:r>
            <a:r>
              <a:rPr lang="en-US" sz="1600" dirty="0">
                <a:cs typeface="+mn-cs"/>
              </a:rPr>
              <a:t>  and applying it to </a:t>
            </a:r>
            <a:endParaRPr lang="en-US" sz="1600" baseline="-25000" dirty="0">
              <a:cs typeface="+mn-cs"/>
            </a:endParaRPr>
          </a:p>
          <a:p>
            <a:pPr marL="457200" indent="-457200">
              <a:defRPr/>
            </a:pPr>
            <a:r>
              <a:rPr lang="en-US" sz="1600" dirty="0">
                <a:cs typeface="+mn-cs"/>
              </a:rPr>
              <a:t>the entire image to get a </a:t>
            </a:r>
          </a:p>
          <a:p>
            <a:pPr marL="457200" indent="-457200">
              <a:defRPr/>
            </a:pPr>
            <a:r>
              <a:rPr lang="en-US" sz="1600" dirty="0">
                <a:cs typeface="+mn-cs"/>
              </a:rPr>
              <a:t>“rectified” image</a:t>
            </a:r>
          </a:p>
          <a:p>
            <a:pPr marL="457200" indent="-457200">
              <a:defRPr/>
            </a:pPr>
            <a:r>
              <a:rPr lang="en-US" sz="1600" dirty="0">
                <a:cs typeface="+mn-cs"/>
              </a:rPr>
              <a:t>3. Make affine measurements</a:t>
            </a:r>
          </a:p>
          <a:p>
            <a:pPr marL="457200" indent="-457200">
              <a:defRPr/>
            </a:pPr>
            <a:r>
              <a:rPr lang="en-US" sz="1600" dirty="0">
                <a:cs typeface="+mn-cs"/>
              </a:rPr>
              <a:t>   on the rectified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Points from planes</a:t>
            </a:r>
          </a:p>
        </p:txBody>
      </p:sp>
      <p:graphicFrame>
        <p:nvGraphicFramePr>
          <p:cNvPr id="71682" name="Object 4"/>
          <p:cNvGraphicFramePr>
            <a:graphicFrameLocks noChangeAspect="1"/>
          </p:cNvGraphicFramePr>
          <p:nvPr/>
        </p:nvGraphicFramePr>
        <p:xfrm>
          <a:off x="2025650" y="1925638"/>
          <a:ext cx="1455738" cy="1547812"/>
        </p:xfrm>
        <a:graphic>
          <a:graphicData uri="http://schemas.openxmlformats.org/presentationml/2006/ole">
            <p:oleObj spid="_x0000_s71682" name="Equation" r:id="rId3" imgW="698400" imgH="736560" progId="Equation.3">
              <p:embed/>
            </p:oleObj>
          </a:graphicData>
        </a:graphic>
      </p:graphicFrame>
      <p:graphicFrame>
        <p:nvGraphicFramePr>
          <p:cNvPr id="71683" name="Object 7"/>
          <p:cNvGraphicFramePr>
            <a:graphicFrameLocks noChangeAspect="1"/>
          </p:cNvGraphicFramePr>
          <p:nvPr/>
        </p:nvGraphicFramePr>
        <p:xfrm>
          <a:off x="2200275" y="4318000"/>
          <a:ext cx="1096963" cy="317500"/>
        </p:xfrm>
        <a:graphic>
          <a:graphicData uri="http://schemas.openxmlformats.org/presentationml/2006/ole">
            <p:oleObj spid="_x0000_s71683" name="Equation" r:id="rId4" imgW="571320" imgH="164880" progId="Equation.3">
              <p:embed/>
            </p:oleObj>
          </a:graphicData>
        </a:graphic>
      </p:graphicFrame>
      <p:graphicFrame>
        <p:nvGraphicFramePr>
          <p:cNvPr id="71684" name="Object 8"/>
          <p:cNvGraphicFramePr>
            <a:graphicFrameLocks noChangeAspect="1"/>
          </p:cNvGraphicFramePr>
          <p:nvPr/>
        </p:nvGraphicFramePr>
        <p:xfrm>
          <a:off x="3840163" y="4329113"/>
          <a:ext cx="1779587" cy="439737"/>
        </p:xfrm>
        <a:graphic>
          <a:graphicData uri="http://schemas.openxmlformats.org/presentationml/2006/ole">
            <p:oleObj spid="_x0000_s71684" name="Equation" r:id="rId5" imgW="927000" imgH="228600" progId="Equation.3">
              <p:embed/>
            </p:oleObj>
          </a:graphicData>
        </a:graphic>
      </p:graphicFrame>
      <p:graphicFrame>
        <p:nvGraphicFramePr>
          <p:cNvPr id="71685" name="Object 9"/>
          <p:cNvGraphicFramePr>
            <a:graphicFrameLocks noChangeAspect="1"/>
          </p:cNvGraphicFramePr>
          <p:nvPr/>
        </p:nvGraphicFramePr>
        <p:xfrm>
          <a:off x="2151063" y="4768850"/>
          <a:ext cx="1146175" cy="392113"/>
        </p:xfrm>
        <a:graphic>
          <a:graphicData uri="http://schemas.openxmlformats.org/presentationml/2006/ole">
            <p:oleObj spid="_x0000_s71685" name="Equation" r:id="rId6" imgW="596880" imgH="203040" progId="Equation.3">
              <p:embed/>
            </p:oleObj>
          </a:graphicData>
        </a:graphic>
      </p:graphicFrame>
      <p:graphicFrame>
        <p:nvGraphicFramePr>
          <p:cNvPr id="71686" name="Object 15"/>
          <p:cNvGraphicFramePr>
            <a:graphicFrameLocks noChangeAspect="1"/>
          </p:cNvGraphicFramePr>
          <p:nvPr/>
        </p:nvGraphicFramePr>
        <p:xfrm>
          <a:off x="1862138" y="1377950"/>
          <a:ext cx="5634037" cy="508000"/>
        </p:xfrm>
        <a:graphic>
          <a:graphicData uri="http://schemas.openxmlformats.org/presentationml/2006/ole">
            <p:oleObj spid="_x0000_s71686" name="Equation" r:id="rId7" imgW="2705040" imgH="241200" progId="Equation.3">
              <p:embed/>
            </p:oleObj>
          </a:graphicData>
        </a:graphic>
      </p:graphicFrame>
      <p:grpSp>
        <p:nvGrpSpPr>
          <p:cNvPr id="71691" name="Group 21"/>
          <p:cNvGrpSpPr>
            <a:grpSpLocks/>
          </p:cNvGrpSpPr>
          <p:nvPr/>
        </p:nvGrpSpPr>
        <p:grpSpPr bwMode="auto">
          <a:xfrm>
            <a:off x="3649663" y="1939925"/>
            <a:ext cx="4681537" cy="1547813"/>
            <a:chOff x="2299" y="1222"/>
            <a:chExt cx="2949" cy="975"/>
          </a:xfrm>
        </p:grpSpPr>
        <p:sp>
          <p:nvSpPr>
            <p:cNvPr id="71694" name="Text Box 17"/>
            <p:cNvSpPr txBox="1">
              <a:spLocks noChangeArrowheads="1"/>
            </p:cNvSpPr>
            <p:nvPr/>
          </p:nvSpPr>
          <p:spPr bwMode="auto">
            <a:xfrm>
              <a:off x="2299" y="1552"/>
              <a:ext cx="294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/>
                <a:t>(solve          as right nullspace of              )</a:t>
              </a:r>
            </a:p>
          </p:txBody>
        </p:sp>
        <p:graphicFrame>
          <p:nvGraphicFramePr>
            <p:cNvPr id="71687" name="Object 18"/>
            <p:cNvGraphicFramePr>
              <a:graphicFrameLocks noChangeAspect="1"/>
            </p:cNvGraphicFramePr>
            <p:nvPr/>
          </p:nvGraphicFramePr>
          <p:xfrm>
            <a:off x="2788" y="1554"/>
            <a:ext cx="218" cy="218"/>
          </p:xfrm>
          <a:graphic>
            <a:graphicData uri="http://schemas.openxmlformats.org/presentationml/2006/ole">
              <p:oleObj spid="_x0000_s71687" name="Equation" r:id="rId8" imgW="164880" imgH="164880" progId="Equation.3">
                <p:embed/>
              </p:oleObj>
            </a:graphicData>
          </a:graphic>
        </p:graphicFrame>
        <p:graphicFrame>
          <p:nvGraphicFramePr>
            <p:cNvPr id="71688" name="Object 20"/>
            <p:cNvGraphicFramePr>
              <a:graphicFrameLocks noChangeAspect="1"/>
            </p:cNvGraphicFramePr>
            <p:nvPr/>
          </p:nvGraphicFramePr>
          <p:xfrm>
            <a:off x="4461" y="1222"/>
            <a:ext cx="450" cy="975"/>
          </p:xfrm>
          <a:graphic>
            <a:graphicData uri="http://schemas.openxmlformats.org/presentationml/2006/ole">
              <p:oleObj spid="_x0000_s71688" name="Equation" r:id="rId9" imgW="342720" imgH="736560" progId="Equation.3">
                <p:embed/>
              </p:oleObj>
            </a:graphicData>
          </a:graphic>
        </p:graphicFrame>
      </p:grpSp>
      <p:sp>
        <p:nvSpPr>
          <p:cNvPr id="71692" name="Text Box 22"/>
          <p:cNvSpPr txBox="1">
            <a:spLocks noChangeArrowheads="1"/>
          </p:cNvSpPr>
          <p:nvPr/>
        </p:nvSpPr>
        <p:spPr bwMode="auto">
          <a:xfrm>
            <a:off x="1804988" y="3803650"/>
            <a:ext cx="44719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Representing a plane by its span</a:t>
            </a:r>
          </a:p>
        </p:txBody>
      </p:sp>
      <p:sp>
        <p:nvSpPr>
          <p:cNvPr id="71693" name="TextBox 15"/>
          <p:cNvSpPr txBox="1">
            <a:spLocks noChangeArrowheads="1"/>
          </p:cNvSpPr>
          <p:nvPr/>
        </p:nvSpPr>
        <p:spPr bwMode="auto">
          <a:xfrm>
            <a:off x="1931988" y="5226050"/>
            <a:ext cx="56800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M is 4x3 matrix. Columns of M are null space of</a:t>
            </a:r>
          </a:p>
          <a:p>
            <a:pPr>
              <a:buFont typeface="Arial" charset="0"/>
              <a:buChar char="•"/>
            </a:pPr>
            <a:r>
              <a:rPr lang="en-US"/>
              <a:t>X is a point on plane</a:t>
            </a:r>
          </a:p>
          <a:p>
            <a:pPr>
              <a:buFont typeface="Arial" charset="0"/>
              <a:buChar char="•"/>
            </a:pPr>
            <a:r>
              <a:rPr lang="en-US"/>
              <a:t>x  ( a point on projective plane P</a:t>
            </a:r>
            <a:r>
              <a:rPr lang="en-US" baseline="30000"/>
              <a:t>2 </a:t>
            </a:r>
            <a:r>
              <a:rPr lang="en-US"/>
              <a:t>) parameterizes points on the plane </a:t>
            </a:r>
            <a:r>
              <a:rPr lang="el-GR"/>
              <a:t>π</a:t>
            </a:r>
            <a:r>
              <a:rPr lang="en-US"/>
              <a:t> </a:t>
            </a:r>
          </a:p>
          <a:p>
            <a:pPr>
              <a:buFont typeface="Arial" charset="0"/>
              <a:buChar char="•"/>
            </a:pPr>
            <a:r>
              <a:rPr lang="en-US"/>
              <a:t>M is not unique </a:t>
            </a:r>
          </a:p>
        </p:txBody>
      </p:sp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7297738" y="5213350"/>
          <a:ext cx="347662" cy="371475"/>
        </p:xfrm>
        <a:graphic>
          <a:graphicData uri="http://schemas.openxmlformats.org/presentationml/2006/ole">
            <p:oleObj spid="_x0000_s71689" name="Equation" r:id="rId10" imgW="1904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688" y="-327025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Lines</a:t>
            </a:r>
          </a:p>
        </p:txBody>
      </p:sp>
      <p:pic>
        <p:nvPicPr>
          <p:cNvPr id="72714" name="Picture 3" descr="fi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842963"/>
            <a:ext cx="26400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6" name="Object 4"/>
          <p:cNvGraphicFramePr>
            <a:graphicFrameLocks noChangeAspect="1"/>
          </p:cNvGraphicFramePr>
          <p:nvPr/>
        </p:nvGraphicFramePr>
        <p:xfrm>
          <a:off x="5308600" y="1258888"/>
          <a:ext cx="1293813" cy="928687"/>
        </p:xfrm>
        <a:graphic>
          <a:graphicData uri="http://schemas.openxmlformats.org/presentationml/2006/ole">
            <p:oleObj spid="_x0000_s72706" name="Equation" r:id="rId5" imgW="672840" imgH="482400" progId="Equation.3">
              <p:embed/>
            </p:oleObj>
          </a:graphicData>
        </a:graphic>
      </p:graphicFrame>
      <p:graphicFrame>
        <p:nvGraphicFramePr>
          <p:cNvPr id="72707" name="Object 5"/>
          <p:cNvGraphicFramePr>
            <a:graphicFrameLocks noChangeAspect="1"/>
          </p:cNvGraphicFramePr>
          <p:nvPr/>
        </p:nvGraphicFramePr>
        <p:xfrm>
          <a:off x="7677150" y="1604963"/>
          <a:ext cx="998538" cy="392112"/>
        </p:xfrm>
        <a:graphic>
          <a:graphicData uri="http://schemas.openxmlformats.org/presentationml/2006/ole">
            <p:oleObj spid="_x0000_s72707" name="Equation" r:id="rId6" imgW="520560" imgH="203040" progId="Equation.3">
              <p:embed/>
            </p:oleObj>
          </a:graphicData>
        </a:graphic>
      </p:graphicFrame>
      <p:graphicFrame>
        <p:nvGraphicFramePr>
          <p:cNvPr id="172040" name="Object 8"/>
          <p:cNvGraphicFramePr>
            <a:graphicFrameLocks noChangeAspect="1"/>
          </p:cNvGraphicFramePr>
          <p:nvPr/>
        </p:nvGraphicFramePr>
        <p:xfrm>
          <a:off x="5199063" y="4387850"/>
          <a:ext cx="2757487" cy="488950"/>
        </p:xfrm>
        <a:graphic>
          <a:graphicData uri="http://schemas.openxmlformats.org/presentationml/2006/ole">
            <p:oleObj spid="_x0000_s72708" name="Equation" r:id="rId7" imgW="1434960" imgH="253800" progId="Equation.3">
              <p:embed/>
            </p:oleObj>
          </a:graphicData>
        </a:graphic>
      </p:graphicFrame>
      <p:graphicFrame>
        <p:nvGraphicFramePr>
          <p:cNvPr id="172041" name="Object 9"/>
          <p:cNvGraphicFramePr>
            <a:graphicFrameLocks noChangeAspect="1"/>
          </p:cNvGraphicFramePr>
          <p:nvPr/>
        </p:nvGraphicFramePr>
        <p:xfrm>
          <a:off x="3154363" y="5448300"/>
          <a:ext cx="2316162" cy="884238"/>
        </p:xfrm>
        <a:graphic>
          <a:graphicData uri="http://schemas.openxmlformats.org/presentationml/2006/ole">
            <p:oleObj spid="_x0000_s72709" name="Equation" r:id="rId8" imgW="1206360" imgH="457200" progId="Equation.3">
              <p:embed/>
            </p:oleObj>
          </a:graphicData>
        </a:graphic>
      </p:graphicFrame>
      <p:graphicFrame>
        <p:nvGraphicFramePr>
          <p:cNvPr id="172042" name="Object 10"/>
          <p:cNvGraphicFramePr>
            <a:graphicFrameLocks noChangeAspect="1"/>
          </p:cNvGraphicFramePr>
          <p:nvPr/>
        </p:nvGraphicFramePr>
        <p:xfrm>
          <a:off x="5759450" y="5448300"/>
          <a:ext cx="2438400" cy="884238"/>
        </p:xfrm>
        <a:graphic>
          <a:graphicData uri="http://schemas.openxmlformats.org/presentationml/2006/ole">
            <p:oleObj spid="_x0000_s72710" name="Equation" r:id="rId9" imgW="1269720" imgH="457200" progId="Equation.3">
              <p:embed/>
            </p:oleObj>
          </a:graphicData>
        </a:graphic>
      </p:graphicFrame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65088" y="4794250"/>
            <a:ext cx="9036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Example:</a:t>
            </a:r>
            <a:r>
              <a:rPr lang="en-US" i="1"/>
              <a:t>  X</a:t>
            </a:r>
            <a:r>
              <a:rPr lang="en-US">
                <a:latin typeface="Arial" charset="0"/>
              </a:rPr>
              <a:t>-axis: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244850" y="1154113"/>
            <a:ext cx="2082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(4dof)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4672013" y="787400"/>
            <a:ext cx="4471987" cy="56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Representing a line by its span: </a:t>
            </a:r>
            <a:r>
              <a:rPr lang="en-US" sz="1400">
                <a:latin typeface="Arial" charset="0"/>
              </a:rPr>
              <a:t>two vectors A, B for two space points</a:t>
            </a:r>
            <a:endParaRPr lang="en-US">
              <a:latin typeface="Arial" charset="0"/>
            </a:endParaRPr>
          </a:p>
        </p:txBody>
      </p:sp>
      <p:grpSp>
        <p:nvGrpSpPr>
          <p:cNvPr id="72718" name="Group 17"/>
          <p:cNvGrpSpPr>
            <a:grpSpLocks/>
          </p:cNvGrpSpPr>
          <p:nvPr/>
        </p:nvGrpSpPr>
        <p:grpSpPr bwMode="auto">
          <a:xfrm>
            <a:off x="496888" y="3500438"/>
            <a:ext cx="7854950" cy="928687"/>
            <a:chOff x="313" y="2013"/>
            <a:chExt cx="4948" cy="585"/>
          </a:xfrm>
        </p:grpSpPr>
        <p:graphicFrame>
          <p:nvGraphicFramePr>
            <p:cNvPr id="72711" name="Object 6"/>
            <p:cNvGraphicFramePr>
              <a:graphicFrameLocks noChangeAspect="1"/>
            </p:cNvGraphicFramePr>
            <p:nvPr/>
          </p:nvGraphicFramePr>
          <p:xfrm>
            <a:off x="3283" y="2013"/>
            <a:ext cx="876" cy="585"/>
          </p:xfrm>
          <a:graphic>
            <a:graphicData uri="http://schemas.openxmlformats.org/presentationml/2006/ole">
              <p:oleObj spid="_x0000_s72711" name="Equation" r:id="rId10" imgW="723600" imgH="482400" progId="Equation.3">
                <p:embed/>
              </p:oleObj>
            </a:graphicData>
          </a:graphic>
        </p:graphicFrame>
        <p:graphicFrame>
          <p:nvGraphicFramePr>
            <p:cNvPr id="72712" name="Object 7"/>
            <p:cNvGraphicFramePr>
              <a:graphicFrameLocks noChangeAspect="1"/>
            </p:cNvGraphicFramePr>
            <p:nvPr/>
          </p:nvGraphicFramePr>
          <p:xfrm>
            <a:off x="4647" y="2064"/>
            <a:ext cx="614" cy="247"/>
          </p:xfrm>
          <a:graphic>
            <a:graphicData uri="http://schemas.openxmlformats.org/presentationml/2006/ole">
              <p:oleObj spid="_x0000_s72712" name="Equation" r:id="rId11" imgW="507960" imgH="203040" progId="Equation.3">
                <p:embed/>
              </p:oleObj>
            </a:graphicData>
          </a:graphic>
        </p:graphicFrame>
        <p:sp>
          <p:nvSpPr>
            <p:cNvPr id="72726" name="Text Box 15"/>
            <p:cNvSpPr txBox="1">
              <a:spLocks noChangeArrowheads="1"/>
            </p:cNvSpPr>
            <p:nvPr/>
          </p:nvSpPr>
          <p:spPr bwMode="auto">
            <a:xfrm>
              <a:off x="313" y="2095"/>
              <a:ext cx="2817" cy="3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>
                  <a:latin typeface="Arial" charset="0"/>
                </a:rPr>
                <a:t>Dual representation: </a:t>
              </a:r>
              <a:r>
                <a:rPr lang="en-US" sz="1400">
                  <a:latin typeface="Arial" charset="0"/>
                </a:rPr>
                <a:t>P and Q are planes; line is span of row space of  W</a:t>
              </a:r>
              <a:r>
                <a:rPr lang="en-US" sz="1400" baseline="30000">
                  <a:latin typeface="Arial" charset="0"/>
                </a:rPr>
                <a:t>*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72719" name="Rectangle 16"/>
          <p:cNvSpPr>
            <a:spLocks noChangeArrowheads="1"/>
          </p:cNvSpPr>
          <p:nvPr/>
        </p:nvSpPr>
        <p:spPr bwMode="auto">
          <a:xfrm>
            <a:off x="369888" y="6254750"/>
            <a:ext cx="86566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Tahoma" pitchFamily="34" charset="0"/>
              </a:rPr>
              <a:t>               join of (0,0,0) and (1,0,0)  points          Intersection of y=0 and z=0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Tahoma" pitchFamily="34" charset="0"/>
              </a:rPr>
              <a:t>                                                                                                 planes </a:t>
            </a:r>
          </a:p>
        </p:txBody>
      </p:sp>
      <p:sp>
        <p:nvSpPr>
          <p:cNvPr id="72720" name="TextBox 16"/>
          <p:cNvSpPr txBox="1">
            <a:spLocks noChangeArrowheads="1"/>
          </p:cNvSpPr>
          <p:nvPr/>
        </p:nvSpPr>
        <p:spPr bwMode="auto">
          <a:xfrm>
            <a:off x="1801813" y="415925"/>
            <a:ext cx="6550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Line is either joint of two points or intersection of two planes</a:t>
            </a:r>
          </a:p>
        </p:txBody>
      </p:sp>
      <p:pic>
        <p:nvPicPr>
          <p:cNvPr id="727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001963"/>
            <a:ext cx="6286500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722" name="TextBox 19"/>
          <p:cNvSpPr txBox="1">
            <a:spLocks noChangeArrowheads="1"/>
          </p:cNvSpPr>
          <p:nvPr/>
        </p:nvSpPr>
        <p:spPr bwMode="auto">
          <a:xfrm>
            <a:off x="6561138" y="1350963"/>
            <a:ext cx="60309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/>
              <a:t>Span of W</a:t>
            </a:r>
            <a:r>
              <a:rPr lang="en-US" sz="1800" baseline="30000"/>
              <a:t>T</a:t>
            </a:r>
            <a:r>
              <a:rPr lang="en-US" sz="1800"/>
              <a:t> is the pencil</a:t>
            </a:r>
          </a:p>
          <a:p>
            <a:r>
              <a:rPr lang="en-US" sz="1800"/>
              <a:t> of points </a:t>
            </a:r>
          </a:p>
          <a:p>
            <a:r>
              <a:rPr lang="en-US" sz="1800"/>
              <a:t> on the line</a:t>
            </a:r>
          </a:p>
          <a:p>
            <a:pPr>
              <a:buFont typeface="Arial" charset="0"/>
              <a:buChar char="•"/>
            </a:pPr>
            <a:r>
              <a:rPr lang="en-US" sz="1800"/>
              <a:t>Span of the 2D right </a:t>
            </a:r>
          </a:p>
          <a:p>
            <a:r>
              <a:rPr lang="en-US" sz="1800"/>
              <a:t>  null space of W is the   </a:t>
            </a:r>
          </a:p>
          <a:p>
            <a:r>
              <a:rPr lang="en-US" sz="1800"/>
              <a:t>   pencil of the planes </a:t>
            </a:r>
          </a:p>
          <a:p>
            <a:r>
              <a:rPr lang="en-US" sz="1800"/>
              <a:t> with the line as axis</a:t>
            </a:r>
          </a:p>
          <a:p>
            <a:endParaRPr lang="en-US" sz="1800"/>
          </a:p>
          <a:p>
            <a:endParaRPr lang="en-US" sz="1800"/>
          </a:p>
        </p:txBody>
      </p:sp>
      <p:sp>
        <p:nvSpPr>
          <p:cNvPr id="72723" name="TextBox 20"/>
          <p:cNvSpPr txBox="1">
            <a:spLocks noChangeArrowheads="1"/>
          </p:cNvSpPr>
          <p:nvPr/>
        </p:nvSpPr>
        <p:spPr bwMode="auto">
          <a:xfrm>
            <a:off x="6538913" y="3384550"/>
            <a:ext cx="26479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/>
              <a:t>Span of W</a:t>
            </a:r>
            <a:r>
              <a:rPr lang="en-US" sz="1600" baseline="30000"/>
              <a:t>*T</a:t>
            </a:r>
            <a:r>
              <a:rPr lang="en-US" sz="1600"/>
              <a:t> is the pencil of </a:t>
            </a:r>
          </a:p>
          <a:p>
            <a:r>
              <a:rPr lang="en-US" sz="1600"/>
              <a:t>Planes                         with the</a:t>
            </a:r>
          </a:p>
          <a:p>
            <a:r>
              <a:rPr lang="en-US" sz="1600"/>
              <a:t> line as axis</a:t>
            </a:r>
          </a:p>
        </p:txBody>
      </p:sp>
      <p:sp>
        <p:nvSpPr>
          <p:cNvPr id="72724" name="TextBox 21"/>
          <p:cNvSpPr txBox="1">
            <a:spLocks noChangeArrowheads="1"/>
          </p:cNvSpPr>
          <p:nvPr/>
        </p:nvSpPr>
        <p:spPr bwMode="auto">
          <a:xfrm>
            <a:off x="5160963" y="1797050"/>
            <a:ext cx="59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2x4</a:t>
            </a:r>
          </a:p>
        </p:txBody>
      </p:sp>
      <p:sp>
        <p:nvSpPr>
          <p:cNvPr id="72725" name="TextBox 22"/>
          <p:cNvSpPr txBox="1">
            <a:spLocks noChangeArrowheads="1"/>
          </p:cNvSpPr>
          <p:nvPr/>
        </p:nvSpPr>
        <p:spPr bwMode="auto">
          <a:xfrm>
            <a:off x="5029200" y="4029075"/>
            <a:ext cx="59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2x4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Points, lines and planes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2501900" y="2498725"/>
          <a:ext cx="1292225" cy="882650"/>
        </p:xfrm>
        <a:graphic>
          <a:graphicData uri="http://schemas.openxmlformats.org/presentationml/2006/ole">
            <p:oleObj spid="_x0000_s73730" name="Equation" r:id="rId3" imgW="672840" imgH="457200" progId="Equation.3">
              <p:embed/>
            </p:oleObj>
          </a:graphicData>
        </a:graphic>
      </p:graphicFrame>
      <p:graphicFrame>
        <p:nvGraphicFramePr>
          <p:cNvPr id="73731" name="Object 5"/>
          <p:cNvGraphicFramePr>
            <a:graphicFrameLocks noChangeAspect="1"/>
          </p:cNvGraphicFramePr>
          <p:nvPr/>
        </p:nvGraphicFramePr>
        <p:xfrm>
          <a:off x="4092575" y="2787650"/>
          <a:ext cx="1000125" cy="344488"/>
        </p:xfrm>
        <a:graphic>
          <a:graphicData uri="http://schemas.openxmlformats.org/presentationml/2006/ole">
            <p:oleObj spid="_x0000_s73731" name="Equation" r:id="rId4" imgW="520560" imgH="177480" progId="Equation.3">
              <p:embed/>
            </p:oleObj>
          </a:graphicData>
        </a:graphic>
      </p:graphicFrame>
      <p:grpSp>
        <p:nvGrpSpPr>
          <p:cNvPr id="73740" name="Group 19"/>
          <p:cNvGrpSpPr>
            <a:grpSpLocks/>
          </p:cNvGrpSpPr>
          <p:nvPr/>
        </p:nvGrpSpPr>
        <p:grpSpPr bwMode="auto">
          <a:xfrm>
            <a:off x="2471738" y="5418138"/>
            <a:ext cx="2663825" cy="931862"/>
            <a:chOff x="1557" y="2696"/>
            <a:chExt cx="1678" cy="587"/>
          </a:xfrm>
        </p:grpSpPr>
        <p:graphicFrame>
          <p:nvGraphicFramePr>
            <p:cNvPr id="73736" name="Object 6"/>
            <p:cNvGraphicFramePr>
              <a:graphicFrameLocks noChangeAspect="1"/>
            </p:cNvGraphicFramePr>
            <p:nvPr/>
          </p:nvGraphicFramePr>
          <p:xfrm>
            <a:off x="1557" y="2696"/>
            <a:ext cx="829" cy="587"/>
          </p:xfrm>
          <a:graphic>
            <a:graphicData uri="http://schemas.openxmlformats.org/presentationml/2006/ole">
              <p:oleObj spid="_x0000_s73736" name="Equation" r:id="rId5" imgW="685800" imgH="482400" progId="Equation.3">
                <p:embed/>
              </p:oleObj>
            </a:graphicData>
          </a:graphic>
        </p:graphicFrame>
        <p:graphicFrame>
          <p:nvGraphicFramePr>
            <p:cNvPr id="73737" name="Object 7"/>
            <p:cNvGraphicFramePr>
              <a:graphicFrameLocks noChangeAspect="1"/>
            </p:cNvGraphicFramePr>
            <p:nvPr/>
          </p:nvGraphicFramePr>
          <p:xfrm>
            <a:off x="2559" y="2839"/>
            <a:ext cx="676" cy="217"/>
          </p:xfrm>
          <a:graphic>
            <a:graphicData uri="http://schemas.openxmlformats.org/presentationml/2006/ole">
              <p:oleObj spid="_x0000_s73737" name="Equation" r:id="rId6" imgW="558720" imgH="177480" progId="Equation.3">
                <p:embed/>
              </p:oleObj>
            </a:graphicData>
          </a:graphic>
        </p:graphicFrame>
      </p:grpSp>
      <p:sp>
        <p:nvSpPr>
          <p:cNvPr id="73741" name="Line 9"/>
          <p:cNvSpPr>
            <a:spLocks noChangeShapeType="1"/>
          </p:cNvSpPr>
          <p:nvPr/>
        </p:nvSpPr>
        <p:spPr bwMode="auto">
          <a:xfrm>
            <a:off x="6908800" y="2498725"/>
            <a:ext cx="1204913" cy="882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Oval 10"/>
          <p:cNvSpPr>
            <a:spLocks noChangeAspect="1" noChangeArrowheads="1"/>
          </p:cNvSpPr>
          <p:nvPr/>
        </p:nvSpPr>
        <p:spPr bwMode="auto">
          <a:xfrm>
            <a:off x="6908800" y="3233738"/>
            <a:ext cx="55563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3732" name="Object 11"/>
          <p:cNvGraphicFramePr>
            <a:graphicFrameLocks noChangeAspect="1"/>
          </p:cNvGraphicFramePr>
          <p:nvPr/>
        </p:nvGraphicFramePr>
        <p:xfrm>
          <a:off x="7170738" y="2327275"/>
          <a:ext cx="390525" cy="342900"/>
        </p:xfrm>
        <a:graphic>
          <a:graphicData uri="http://schemas.openxmlformats.org/presentationml/2006/ole">
            <p:oleObj spid="_x0000_s73732" name="Equation" r:id="rId7" imgW="203040" imgH="177480" progId="Equation.3">
              <p:embed/>
            </p:oleObj>
          </a:graphicData>
        </a:graphic>
      </p:graphicFrame>
      <p:graphicFrame>
        <p:nvGraphicFramePr>
          <p:cNvPr id="73733" name="Object 12"/>
          <p:cNvGraphicFramePr>
            <a:graphicFrameLocks noChangeAspect="1"/>
          </p:cNvGraphicFramePr>
          <p:nvPr/>
        </p:nvGraphicFramePr>
        <p:xfrm>
          <a:off x="6591300" y="2916238"/>
          <a:ext cx="317500" cy="317500"/>
        </p:xfrm>
        <a:graphic>
          <a:graphicData uri="http://schemas.openxmlformats.org/presentationml/2006/ole">
            <p:oleObj spid="_x0000_s73733" name="Equation" r:id="rId8" imgW="164880" imgH="164880" progId="Equation.3">
              <p:embed/>
            </p:oleObj>
          </a:graphicData>
        </a:graphic>
      </p:graphicFrame>
      <p:sp>
        <p:nvSpPr>
          <p:cNvPr id="73743" name="Oval 15"/>
          <p:cNvSpPr>
            <a:spLocks noChangeAspect="1" noChangeArrowheads="1"/>
          </p:cNvSpPr>
          <p:nvPr/>
        </p:nvSpPr>
        <p:spPr bwMode="auto">
          <a:xfrm>
            <a:off x="7011988" y="5795963"/>
            <a:ext cx="55562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 rot="-8643213">
            <a:off x="6469063" y="2759075"/>
            <a:ext cx="1306512" cy="871538"/>
          </a:xfrm>
          <a:prstGeom prst="parallelogram">
            <a:avLst>
              <a:gd name="adj" fmla="val 3747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6993" name="Object 17"/>
          <p:cNvGraphicFramePr>
            <a:graphicFrameLocks noChangeAspect="1"/>
          </p:cNvGraphicFramePr>
          <p:nvPr/>
        </p:nvGraphicFramePr>
        <p:xfrm>
          <a:off x="7348538" y="5199063"/>
          <a:ext cx="463550" cy="392112"/>
        </p:xfrm>
        <a:graphic>
          <a:graphicData uri="http://schemas.openxmlformats.org/presentationml/2006/ole">
            <p:oleObj spid="_x0000_s73734" name="Equation" r:id="rId9" imgW="241200" imgH="203040" progId="Equation.3">
              <p:embed/>
            </p:oleObj>
          </a:graphicData>
        </a:graphic>
      </p:graphicFrame>
      <p:grpSp>
        <p:nvGrpSpPr>
          <p:cNvPr id="73745" name="Group 20"/>
          <p:cNvGrpSpPr>
            <a:grpSpLocks/>
          </p:cNvGrpSpPr>
          <p:nvPr/>
        </p:nvGrpSpPr>
        <p:grpSpPr bwMode="auto">
          <a:xfrm>
            <a:off x="6527800" y="5180013"/>
            <a:ext cx="1163638" cy="1049337"/>
            <a:chOff x="4112" y="2546"/>
            <a:chExt cx="733" cy="661"/>
          </a:xfrm>
        </p:grpSpPr>
        <p:sp>
          <p:nvSpPr>
            <p:cNvPr id="73748" name="AutoShape 13"/>
            <p:cNvSpPr>
              <a:spLocks noChangeArrowheads="1"/>
            </p:cNvSpPr>
            <p:nvPr/>
          </p:nvSpPr>
          <p:spPr bwMode="auto">
            <a:xfrm rot="-8655851">
              <a:off x="4112" y="2763"/>
              <a:ext cx="733" cy="444"/>
            </a:xfrm>
            <a:prstGeom prst="parallelogram">
              <a:avLst>
                <a:gd name="adj" fmla="val 41273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Line 14"/>
            <p:cNvSpPr>
              <a:spLocks noChangeShapeType="1"/>
            </p:cNvSpPr>
            <p:nvPr/>
          </p:nvSpPr>
          <p:spPr bwMode="auto">
            <a:xfrm flipH="1">
              <a:off x="4276" y="2546"/>
              <a:ext cx="411" cy="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3735" name="Object 18"/>
            <p:cNvGraphicFramePr>
              <a:graphicFrameLocks noChangeAspect="1"/>
            </p:cNvGraphicFramePr>
            <p:nvPr/>
          </p:nvGraphicFramePr>
          <p:xfrm>
            <a:off x="4619" y="2934"/>
            <a:ext cx="153" cy="170"/>
          </p:xfrm>
          <a:graphic>
            <a:graphicData uri="http://schemas.openxmlformats.org/presentationml/2006/ole">
              <p:oleObj spid="_x0000_s73735" name="Equation" r:id="rId10" imgW="126720" imgH="139680" progId="Equation.3">
                <p:embed/>
              </p:oleObj>
            </a:graphicData>
          </a:graphic>
        </p:graphicFrame>
      </p:grpSp>
      <p:sp>
        <p:nvSpPr>
          <p:cNvPr id="73746" name="TextBox 18"/>
          <p:cNvSpPr txBox="1">
            <a:spLocks noChangeArrowheads="1"/>
          </p:cNvSpPr>
          <p:nvPr/>
        </p:nvSpPr>
        <p:spPr bwMode="auto">
          <a:xfrm>
            <a:off x="1384300" y="1371600"/>
            <a:ext cx="6427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Plane </a:t>
            </a:r>
            <a:r>
              <a:rPr lang="el-GR"/>
              <a:t>π</a:t>
            </a:r>
            <a:r>
              <a:rPr lang="en-US"/>
              <a:t> defined by the join of the point X and line W is </a:t>
            </a:r>
          </a:p>
          <a:p>
            <a:r>
              <a:rPr lang="en-US"/>
              <a:t>obtained from the null space of M:</a:t>
            </a:r>
          </a:p>
        </p:txBody>
      </p:sp>
      <p:sp>
        <p:nvSpPr>
          <p:cNvPr id="73747" name="TextBox 19"/>
          <p:cNvSpPr txBox="1">
            <a:spLocks noChangeArrowheads="1"/>
          </p:cNvSpPr>
          <p:nvPr/>
        </p:nvSpPr>
        <p:spPr bwMode="auto">
          <a:xfrm>
            <a:off x="1676400" y="4119563"/>
            <a:ext cx="6513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Point X defined by the intersection of line W with</a:t>
            </a:r>
          </a:p>
          <a:p>
            <a:r>
              <a:rPr lang="en-US"/>
              <a:t> plane        is the null space of M</a:t>
            </a:r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2513013" y="4491038"/>
          <a:ext cx="368300" cy="406400"/>
        </p:xfrm>
        <a:graphic>
          <a:graphicData uri="http://schemas.openxmlformats.org/presentationml/2006/ole">
            <p:oleObj spid="_x0000_s73738" name="Equation" r:id="rId11" imgW="12672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Plücker matrices</a:t>
            </a:r>
          </a:p>
        </p:txBody>
      </p:sp>
      <p:graphicFrame>
        <p:nvGraphicFramePr>
          <p:cNvPr id="74754" name="Object 4"/>
          <p:cNvGraphicFramePr>
            <a:graphicFrameLocks noChangeAspect="1"/>
          </p:cNvGraphicFramePr>
          <p:nvPr/>
        </p:nvGraphicFramePr>
        <p:xfrm>
          <a:off x="2589213" y="2371725"/>
          <a:ext cx="1925637" cy="466725"/>
        </p:xfrm>
        <a:graphic>
          <a:graphicData uri="http://schemas.openxmlformats.org/presentationml/2006/ole">
            <p:oleObj spid="_x0000_s74754" name="Equation" r:id="rId4" imgW="1002960" imgH="241200" progId="Equation.3">
              <p:embed/>
            </p:oleObj>
          </a:graphicData>
        </a:graphic>
      </p:graphicFrame>
      <p:graphicFrame>
        <p:nvGraphicFramePr>
          <p:cNvPr id="74755" name="Object 5"/>
          <p:cNvGraphicFramePr>
            <a:graphicFrameLocks noChangeAspect="1"/>
          </p:cNvGraphicFramePr>
          <p:nvPr/>
        </p:nvGraphicFramePr>
        <p:xfrm>
          <a:off x="2589213" y="2838450"/>
          <a:ext cx="1900237" cy="368300"/>
        </p:xfrm>
        <a:graphic>
          <a:graphicData uri="http://schemas.openxmlformats.org/presentationml/2006/ole">
            <p:oleObj spid="_x0000_s74755" name="Equation" r:id="rId5" imgW="990360" imgH="190440" progId="Equation.3">
              <p:embed/>
            </p:oleObj>
          </a:graphicData>
        </a:graphic>
      </p:graphicFrame>
      <p:sp>
        <p:nvSpPr>
          <p:cNvPr id="74761" name="Text Box 6"/>
          <p:cNvSpPr txBox="1">
            <a:spLocks noChangeArrowheads="1"/>
          </p:cNvSpPr>
          <p:nvPr/>
        </p:nvSpPr>
        <p:spPr bwMode="auto">
          <a:xfrm>
            <a:off x="2008188" y="1771650"/>
            <a:ext cx="7135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Plücker matrix (4x4 skew-symmetric homogeneous matrix)</a:t>
            </a:r>
          </a:p>
        </p:txBody>
      </p:sp>
      <p:sp>
        <p:nvSpPr>
          <p:cNvPr id="74762" name="Text Box 7"/>
          <p:cNvSpPr txBox="1">
            <a:spLocks noChangeArrowheads="1"/>
          </p:cNvSpPr>
          <p:nvPr/>
        </p:nvSpPr>
        <p:spPr bwMode="auto">
          <a:xfrm>
            <a:off x="2008188" y="3433763"/>
            <a:ext cx="5335587" cy="1827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Tx/>
              <a:buAutoNum type="arabicPeriod"/>
            </a:pPr>
            <a:r>
              <a:rPr lang="en-US" sz="2400"/>
              <a:t>L</a:t>
            </a:r>
            <a:r>
              <a:rPr lang="en-US"/>
              <a:t> has rank 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Tx/>
              <a:buAutoNum type="arabicPeriod"/>
            </a:pPr>
            <a:r>
              <a:rPr lang="en-US"/>
              <a:t>4dof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Tx/>
              <a:buAutoNum type="arabicPeriod"/>
            </a:pPr>
            <a:r>
              <a:rPr lang="en-US"/>
              <a:t>generalization of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Tx/>
              <a:buAutoNum type="arabicPeriod"/>
            </a:pPr>
            <a:r>
              <a:rPr lang="en-US"/>
              <a:t> </a:t>
            </a:r>
            <a:r>
              <a:rPr lang="en-US" sz="2400"/>
              <a:t>L</a:t>
            </a:r>
            <a:r>
              <a:rPr lang="en-US"/>
              <a:t> independent of choice </a:t>
            </a:r>
            <a:r>
              <a:rPr lang="en-US" sz="2400"/>
              <a:t>A</a:t>
            </a:r>
            <a:r>
              <a:rPr lang="en-US"/>
              <a:t> and </a:t>
            </a:r>
            <a:r>
              <a:rPr lang="en-US" sz="2400"/>
              <a:t>B</a:t>
            </a:r>
            <a:endParaRPr lang="en-US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Tx/>
              <a:buAutoNum type="arabicPeriod"/>
            </a:pPr>
            <a:r>
              <a:rPr lang="en-US"/>
              <a:t>Transformation</a:t>
            </a:r>
          </a:p>
        </p:txBody>
      </p:sp>
      <p:graphicFrame>
        <p:nvGraphicFramePr>
          <p:cNvPr id="74756" name="Object 8"/>
          <p:cNvGraphicFramePr>
            <a:graphicFrameLocks noChangeAspect="1"/>
          </p:cNvGraphicFramePr>
          <p:nvPr/>
        </p:nvGraphicFramePr>
        <p:xfrm>
          <a:off x="4295775" y="3367088"/>
          <a:ext cx="1509713" cy="515937"/>
        </p:xfrm>
        <a:graphic>
          <a:graphicData uri="http://schemas.openxmlformats.org/presentationml/2006/ole">
            <p:oleObj spid="_x0000_s74756" name="Equation" r:id="rId6" imgW="787320" imgH="266400" progId="Equation.3">
              <p:embed/>
            </p:oleObj>
          </a:graphicData>
        </a:graphic>
      </p:graphicFrame>
      <p:graphicFrame>
        <p:nvGraphicFramePr>
          <p:cNvPr id="74757" name="Object 9"/>
          <p:cNvGraphicFramePr>
            <a:graphicFrameLocks noChangeAspect="1"/>
          </p:cNvGraphicFramePr>
          <p:nvPr/>
        </p:nvGraphicFramePr>
        <p:xfrm>
          <a:off x="4514850" y="4130675"/>
          <a:ext cx="1022350" cy="393700"/>
        </p:xfrm>
        <a:graphic>
          <a:graphicData uri="http://schemas.openxmlformats.org/presentationml/2006/ole">
            <p:oleObj spid="_x0000_s74757" name="Equation" r:id="rId7" imgW="533160" imgH="203040" progId="Equation.3">
              <p:embed/>
            </p:oleObj>
          </a:graphicData>
        </a:graphic>
      </p:graphicFrame>
      <p:graphicFrame>
        <p:nvGraphicFramePr>
          <p:cNvPr id="74758" name="Object 12"/>
          <p:cNvGraphicFramePr>
            <a:graphicFrameLocks noChangeAspect="1"/>
          </p:cNvGraphicFramePr>
          <p:nvPr/>
        </p:nvGraphicFramePr>
        <p:xfrm>
          <a:off x="4460875" y="4851400"/>
          <a:ext cx="1290638" cy="366713"/>
        </p:xfrm>
        <a:graphic>
          <a:graphicData uri="http://schemas.openxmlformats.org/presentationml/2006/ole">
            <p:oleObj spid="_x0000_s74758" name="Equation" r:id="rId8" imgW="672840" imgH="190440" progId="Equation.3">
              <p:embed/>
            </p:oleObj>
          </a:graphicData>
        </a:graphic>
      </p:graphicFrame>
      <p:graphicFrame>
        <p:nvGraphicFramePr>
          <p:cNvPr id="74759" name="Object 13"/>
          <p:cNvGraphicFramePr>
            <a:graphicFrameLocks noChangeAspect="1"/>
          </p:cNvGraphicFramePr>
          <p:nvPr/>
        </p:nvGraphicFramePr>
        <p:xfrm>
          <a:off x="3689350" y="5516563"/>
          <a:ext cx="4459288" cy="1155700"/>
        </p:xfrm>
        <a:graphic>
          <a:graphicData uri="http://schemas.openxmlformats.org/presentationml/2006/ole">
            <p:oleObj spid="_x0000_s74759" name="Equation" r:id="rId9" imgW="3555720" imgH="914400" progId="Equation.3">
              <p:embed/>
            </p:oleObj>
          </a:graphicData>
        </a:graphic>
      </p:graphicFrame>
      <p:sp>
        <p:nvSpPr>
          <p:cNvPr id="74763" name="Text Box 14"/>
          <p:cNvSpPr txBox="1">
            <a:spLocks noChangeArrowheads="1"/>
          </p:cNvSpPr>
          <p:nvPr/>
        </p:nvSpPr>
        <p:spPr bwMode="auto">
          <a:xfrm>
            <a:off x="2008188" y="5307013"/>
            <a:ext cx="22701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u="sng"/>
              <a:t>Example</a:t>
            </a:r>
            <a:r>
              <a:rPr lang="en-US"/>
              <a:t>: </a:t>
            </a:r>
            <a:r>
              <a:rPr lang="en-US" sz="2400"/>
              <a:t>x</a:t>
            </a:r>
            <a:r>
              <a:rPr lang="en-US"/>
              <a:t>-axis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Plücker matrices</a:t>
            </a:r>
          </a:p>
        </p:txBody>
      </p:sp>
      <p:graphicFrame>
        <p:nvGraphicFramePr>
          <p:cNvPr id="75778" name="Object 5"/>
          <p:cNvGraphicFramePr>
            <a:graphicFrameLocks noChangeAspect="1"/>
          </p:cNvGraphicFramePr>
          <p:nvPr/>
        </p:nvGraphicFramePr>
        <p:xfrm>
          <a:off x="2578100" y="2139950"/>
          <a:ext cx="1924050" cy="441325"/>
        </p:xfrm>
        <a:graphic>
          <a:graphicData uri="http://schemas.openxmlformats.org/presentationml/2006/ole">
            <p:oleObj spid="_x0000_s75778" name="Equation" r:id="rId4" imgW="1002960" imgH="228600" progId="Equation.3">
              <p:embed/>
            </p:oleObj>
          </a:graphicData>
        </a:graphic>
      </p:graphicFrame>
      <p:sp>
        <p:nvSpPr>
          <p:cNvPr id="75787" name="Text Box 6"/>
          <p:cNvSpPr txBox="1">
            <a:spLocks noChangeArrowheads="1"/>
          </p:cNvSpPr>
          <p:nvPr/>
        </p:nvSpPr>
        <p:spPr bwMode="auto">
          <a:xfrm>
            <a:off x="2008188" y="1628775"/>
            <a:ext cx="7135812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Dual Plücker matrix </a:t>
            </a:r>
            <a:r>
              <a:rPr lang="en-US" sz="2400"/>
              <a:t>L</a:t>
            </a:r>
            <a:r>
              <a:rPr lang="en-US" sz="2400" baseline="30000"/>
              <a:t>*</a:t>
            </a:r>
            <a:endParaRPr lang="en-US" sz="2400"/>
          </a:p>
        </p:txBody>
      </p:sp>
      <p:graphicFrame>
        <p:nvGraphicFramePr>
          <p:cNvPr id="75779" name="Object 7"/>
          <p:cNvGraphicFramePr>
            <a:graphicFrameLocks noChangeAspect="1"/>
          </p:cNvGraphicFramePr>
          <p:nvPr/>
        </p:nvGraphicFramePr>
        <p:xfrm>
          <a:off x="2578100" y="2581275"/>
          <a:ext cx="1631950" cy="439738"/>
        </p:xfrm>
        <a:graphic>
          <a:graphicData uri="http://schemas.openxmlformats.org/presentationml/2006/ole">
            <p:oleObj spid="_x0000_s75779" name="Equation" r:id="rId5" imgW="850680" imgH="228600" progId="Equation.3">
              <p:embed/>
            </p:oleObj>
          </a:graphicData>
        </a:graphic>
      </p:graphicFrame>
      <p:graphicFrame>
        <p:nvGraphicFramePr>
          <p:cNvPr id="75780" name="Object 8"/>
          <p:cNvGraphicFramePr>
            <a:graphicFrameLocks noChangeAspect="1"/>
          </p:cNvGraphicFramePr>
          <p:nvPr/>
        </p:nvGraphicFramePr>
        <p:xfrm>
          <a:off x="2614613" y="3328988"/>
          <a:ext cx="5260975" cy="466725"/>
        </p:xfrm>
        <a:graphic>
          <a:graphicData uri="http://schemas.openxmlformats.org/presentationml/2006/ole">
            <p:oleObj spid="_x0000_s75780" name="Equation" r:id="rId6" imgW="2743200" imgH="241200" progId="Equation.3">
              <p:embed/>
            </p:oleObj>
          </a:graphicData>
        </a:graphic>
      </p:graphicFrame>
      <p:graphicFrame>
        <p:nvGraphicFramePr>
          <p:cNvPr id="75781" name="Object 10"/>
          <p:cNvGraphicFramePr>
            <a:graphicFrameLocks noChangeAspect="1"/>
          </p:cNvGraphicFramePr>
          <p:nvPr/>
        </p:nvGraphicFramePr>
        <p:xfrm>
          <a:off x="2614613" y="4108450"/>
          <a:ext cx="998537" cy="390525"/>
        </p:xfrm>
        <a:graphic>
          <a:graphicData uri="http://schemas.openxmlformats.org/presentationml/2006/ole">
            <p:oleObj spid="_x0000_s75781" name="Equation" r:id="rId7" imgW="520560" imgH="203040" progId="Equation.3">
              <p:embed/>
            </p:oleObj>
          </a:graphicData>
        </a:graphic>
      </p:graphicFrame>
      <p:graphicFrame>
        <p:nvGraphicFramePr>
          <p:cNvPr id="75782" name="Object 11"/>
          <p:cNvGraphicFramePr>
            <a:graphicFrameLocks noChangeAspect="1"/>
          </p:cNvGraphicFramePr>
          <p:nvPr/>
        </p:nvGraphicFramePr>
        <p:xfrm>
          <a:off x="2578100" y="5137150"/>
          <a:ext cx="925513" cy="339725"/>
        </p:xfrm>
        <a:graphic>
          <a:graphicData uri="http://schemas.openxmlformats.org/presentationml/2006/ole">
            <p:oleObj spid="_x0000_s75782" name="Equation" r:id="rId8" imgW="482400" imgH="177480" progId="Equation.3">
              <p:embed/>
            </p:oleObj>
          </a:graphicData>
        </a:graphic>
      </p:graphicFrame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008188" y="3021013"/>
            <a:ext cx="71358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Correspondence </a:t>
            </a:r>
            <a:endParaRPr lang="en-US" sz="2400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008188" y="3795713"/>
            <a:ext cx="71358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Join and incidence</a:t>
            </a:r>
            <a:endParaRPr lang="en-US" sz="2400"/>
          </a:p>
        </p:txBody>
      </p:sp>
      <p:graphicFrame>
        <p:nvGraphicFramePr>
          <p:cNvPr id="75783" name="Object 14"/>
          <p:cNvGraphicFramePr>
            <a:graphicFrameLocks noChangeAspect="1"/>
          </p:cNvGraphicFramePr>
          <p:nvPr/>
        </p:nvGraphicFramePr>
        <p:xfrm>
          <a:off x="2614613" y="4610100"/>
          <a:ext cx="973137" cy="390525"/>
        </p:xfrm>
        <a:graphic>
          <a:graphicData uri="http://schemas.openxmlformats.org/presentationml/2006/ole">
            <p:oleObj spid="_x0000_s75783" name="Equation" r:id="rId9" imgW="507960" imgH="203040" progId="Equation.3">
              <p:embed/>
            </p:oleObj>
          </a:graphicData>
        </a:graphic>
      </p:graphicFrame>
      <p:sp>
        <p:nvSpPr>
          <p:cNvPr id="75790" name="Text Box 15"/>
          <p:cNvSpPr txBox="1">
            <a:spLocks noChangeArrowheads="1"/>
          </p:cNvSpPr>
          <p:nvPr/>
        </p:nvSpPr>
        <p:spPr bwMode="auto">
          <a:xfrm>
            <a:off x="3787775" y="4132263"/>
            <a:ext cx="3730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(plane through point and line)</a:t>
            </a:r>
            <a:endParaRPr lang="en-US" sz="2400"/>
          </a:p>
        </p:txBody>
      </p:sp>
      <p:sp>
        <p:nvSpPr>
          <p:cNvPr id="75791" name="Text Box 16"/>
          <p:cNvSpPr txBox="1">
            <a:spLocks noChangeArrowheads="1"/>
          </p:cNvSpPr>
          <p:nvPr/>
        </p:nvSpPr>
        <p:spPr bwMode="auto">
          <a:xfrm>
            <a:off x="3787775" y="4610100"/>
            <a:ext cx="3730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(point on line)</a:t>
            </a:r>
            <a:endParaRPr lang="en-US" sz="2400"/>
          </a:p>
        </p:txBody>
      </p:sp>
      <p:sp>
        <p:nvSpPr>
          <p:cNvPr id="75792" name="Text Box 17"/>
          <p:cNvSpPr txBox="1">
            <a:spLocks noChangeArrowheads="1"/>
          </p:cNvSpPr>
          <p:nvPr/>
        </p:nvSpPr>
        <p:spPr bwMode="auto">
          <a:xfrm>
            <a:off x="3787775" y="5110163"/>
            <a:ext cx="46878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(intersection point of plane and line)</a:t>
            </a:r>
            <a:endParaRPr lang="en-US" sz="2400"/>
          </a:p>
        </p:txBody>
      </p:sp>
      <p:sp>
        <p:nvSpPr>
          <p:cNvPr id="75793" name="Text Box 18"/>
          <p:cNvSpPr txBox="1">
            <a:spLocks noChangeArrowheads="1"/>
          </p:cNvSpPr>
          <p:nvPr/>
        </p:nvSpPr>
        <p:spPr bwMode="auto">
          <a:xfrm>
            <a:off x="3787775" y="5662613"/>
            <a:ext cx="3730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(line in plane)</a:t>
            </a:r>
            <a:endParaRPr lang="en-US" sz="2400"/>
          </a:p>
        </p:txBody>
      </p:sp>
      <p:graphicFrame>
        <p:nvGraphicFramePr>
          <p:cNvPr id="75784" name="Object 20"/>
          <p:cNvGraphicFramePr>
            <a:graphicFrameLocks noChangeAspect="1"/>
          </p:cNvGraphicFramePr>
          <p:nvPr/>
        </p:nvGraphicFramePr>
        <p:xfrm>
          <a:off x="2614613" y="5662613"/>
          <a:ext cx="852487" cy="339725"/>
        </p:xfrm>
        <a:graphic>
          <a:graphicData uri="http://schemas.openxmlformats.org/presentationml/2006/ole">
            <p:oleObj spid="_x0000_s75784" name="Equation" r:id="rId10" imgW="444240" imgH="177480" progId="Equation.3">
              <p:embed/>
            </p:oleObj>
          </a:graphicData>
        </a:graphic>
      </p:graphicFrame>
      <p:graphicFrame>
        <p:nvGraphicFramePr>
          <p:cNvPr id="75785" name="Object 21"/>
          <p:cNvGraphicFramePr>
            <a:graphicFrameLocks noChangeAspect="1"/>
          </p:cNvGraphicFramePr>
          <p:nvPr/>
        </p:nvGraphicFramePr>
        <p:xfrm>
          <a:off x="2578100" y="6207125"/>
          <a:ext cx="1874838" cy="412750"/>
        </p:xfrm>
        <a:graphic>
          <a:graphicData uri="http://schemas.openxmlformats.org/presentationml/2006/ole">
            <p:oleObj spid="_x0000_s75785" name="Equation" r:id="rId11" imgW="977760" imgH="215640" progId="Equation.3">
              <p:embed/>
            </p:oleObj>
          </a:graphicData>
        </a:graphic>
      </p:graphicFrame>
      <p:sp>
        <p:nvSpPr>
          <p:cNvPr id="75794" name="Text Box 22"/>
          <p:cNvSpPr txBox="1">
            <a:spLocks noChangeArrowheads="1"/>
          </p:cNvSpPr>
          <p:nvPr/>
        </p:nvSpPr>
        <p:spPr bwMode="auto">
          <a:xfrm>
            <a:off x="4502150" y="6224588"/>
            <a:ext cx="22336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(coplanar lines)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Plücker line coordinates</a:t>
            </a:r>
          </a:p>
        </p:txBody>
      </p:sp>
      <p:grpSp>
        <p:nvGrpSpPr>
          <p:cNvPr id="76810" name="Group 21"/>
          <p:cNvGrpSpPr>
            <a:grpSpLocks/>
          </p:cNvGrpSpPr>
          <p:nvPr/>
        </p:nvGrpSpPr>
        <p:grpSpPr bwMode="auto">
          <a:xfrm>
            <a:off x="2017713" y="1563688"/>
            <a:ext cx="3795712" cy="523875"/>
            <a:chOff x="1271" y="985"/>
            <a:chExt cx="2391" cy="330"/>
          </a:xfrm>
        </p:grpSpPr>
        <p:graphicFrame>
          <p:nvGraphicFramePr>
            <p:cNvPr id="76807" name="Object 5"/>
            <p:cNvGraphicFramePr>
              <a:graphicFrameLocks noChangeAspect="1"/>
            </p:cNvGraphicFramePr>
            <p:nvPr/>
          </p:nvGraphicFramePr>
          <p:xfrm>
            <a:off x="1271" y="1006"/>
            <a:ext cx="1901" cy="309"/>
          </p:xfrm>
          <a:graphic>
            <a:graphicData uri="http://schemas.openxmlformats.org/presentationml/2006/ole">
              <p:oleObj spid="_x0000_s76807" name="Equation" r:id="rId4" imgW="1574640" imgH="253800" progId="Equation.3">
                <p:embed/>
              </p:oleObj>
            </a:graphicData>
          </a:graphic>
        </p:graphicFrame>
        <p:graphicFrame>
          <p:nvGraphicFramePr>
            <p:cNvPr id="76808" name="Object 8"/>
            <p:cNvGraphicFramePr>
              <a:graphicFrameLocks noChangeAspect="1"/>
            </p:cNvGraphicFramePr>
            <p:nvPr/>
          </p:nvGraphicFramePr>
          <p:xfrm>
            <a:off x="3178" y="985"/>
            <a:ext cx="484" cy="303"/>
          </p:xfrm>
          <a:graphic>
            <a:graphicData uri="http://schemas.openxmlformats.org/presentationml/2006/ole">
              <p:oleObj spid="_x0000_s76808" name="Equation" r:id="rId5" imgW="304560" imgH="190440" progId="Equation.3">
                <p:embed/>
              </p:oleObj>
            </a:graphicData>
          </a:graphic>
        </p:graphicFrame>
      </p:grpSp>
      <p:graphicFrame>
        <p:nvGraphicFramePr>
          <p:cNvPr id="144394" name="Object 10"/>
          <p:cNvGraphicFramePr>
            <a:graphicFrameLocks noChangeAspect="1"/>
          </p:cNvGraphicFramePr>
          <p:nvPr/>
        </p:nvGraphicFramePr>
        <p:xfrm>
          <a:off x="2317750" y="2924175"/>
          <a:ext cx="5191125" cy="2697163"/>
        </p:xfrm>
        <a:graphic>
          <a:graphicData uri="http://schemas.openxmlformats.org/presentationml/2006/ole">
            <p:oleObj spid="_x0000_s76802" name="Equation" r:id="rId6" imgW="2705040" imgH="1396800" progId="Equation.3">
              <p:embed/>
            </p:oleObj>
          </a:graphicData>
        </a:graphic>
      </p:graphicFrame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2016125" y="2924175"/>
          <a:ext cx="2532063" cy="466725"/>
        </p:xfrm>
        <a:graphic>
          <a:graphicData uri="http://schemas.openxmlformats.org/presentationml/2006/ole">
            <p:oleObj spid="_x0000_s76803" name="Equation" r:id="rId7" imgW="1320480" imgH="241200" progId="Equation.3">
              <p:embed/>
            </p:oleObj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017713" y="3187700"/>
          <a:ext cx="6408737" cy="1427163"/>
        </p:xfrm>
        <a:graphic>
          <a:graphicData uri="http://schemas.openxmlformats.org/presentationml/2006/ole">
            <p:oleObj spid="_x0000_s76804" name="Equation" r:id="rId8" imgW="3340080" imgH="736560" progId="Equation.3">
              <p:embed/>
            </p:oleObj>
          </a:graphicData>
        </a:graphic>
      </p:graphicFrame>
      <p:grpSp>
        <p:nvGrpSpPr>
          <p:cNvPr id="76811" name="Group 22"/>
          <p:cNvGrpSpPr>
            <a:grpSpLocks/>
          </p:cNvGrpSpPr>
          <p:nvPr/>
        </p:nvGrpSpPr>
        <p:grpSpPr bwMode="auto">
          <a:xfrm>
            <a:off x="2501900" y="2257425"/>
            <a:ext cx="6413500" cy="463550"/>
            <a:chOff x="1576" y="1422"/>
            <a:chExt cx="4040" cy="292"/>
          </a:xfrm>
        </p:grpSpPr>
        <p:graphicFrame>
          <p:nvGraphicFramePr>
            <p:cNvPr id="76805" name="Object 6"/>
            <p:cNvGraphicFramePr>
              <a:graphicFrameLocks noChangeAspect="1"/>
            </p:cNvGraphicFramePr>
            <p:nvPr/>
          </p:nvGraphicFramePr>
          <p:xfrm>
            <a:off x="1576" y="1436"/>
            <a:ext cx="1642" cy="278"/>
          </p:xfrm>
          <a:graphic>
            <a:graphicData uri="http://schemas.openxmlformats.org/presentationml/2006/ole">
              <p:oleObj spid="_x0000_s76805" name="Equation" r:id="rId9" imgW="1358640" imgH="228600" progId="Equation.3">
                <p:embed/>
              </p:oleObj>
            </a:graphicData>
          </a:graphic>
        </p:graphicFrame>
        <p:sp>
          <p:nvSpPr>
            <p:cNvPr id="76812" name="Text Box 9"/>
            <p:cNvSpPr txBox="1">
              <a:spLocks noChangeArrowheads="1"/>
            </p:cNvSpPr>
            <p:nvPr/>
          </p:nvSpPr>
          <p:spPr bwMode="auto">
            <a:xfrm>
              <a:off x="3466" y="1436"/>
              <a:ext cx="126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on </a:t>
              </a:r>
              <a:r>
                <a:rPr lang="en-US" i="1"/>
                <a:t>Klein quadric</a:t>
              </a:r>
            </a:p>
          </p:txBody>
        </p:sp>
        <p:graphicFrame>
          <p:nvGraphicFramePr>
            <p:cNvPr id="76806" name="Object 16"/>
            <p:cNvGraphicFramePr>
              <a:graphicFrameLocks noChangeAspect="1"/>
            </p:cNvGraphicFramePr>
            <p:nvPr/>
          </p:nvGraphicFramePr>
          <p:xfrm>
            <a:off x="4803" y="1422"/>
            <a:ext cx="813" cy="264"/>
          </p:xfrm>
          <a:graphic>
            <a:graphicData uri="http://schemas.openxmlformats.org/presentationml/2006/ole">
              <p:oleObj spid="_x0000_s76806" name="Equation" r:id="rId10" imgW="672840" imgH="21564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Plücker line coordinates</a:t>
            </a:r>
          </a:p>
        </p:txBody>
      </p:sp>
      <p:graphicFrame>
        <p:nvGraphicFramePr>
          <p:cNvPr id="77826" name="Object 4"/>
          <p:cNvGraphicFramePr>
            <a:graphicFrameLocks noChangeAspect="1"/>
          </p:cNvGraphicFramePr>
          <p:nvPr/>
        </p:nvGraphicFramePr>
        <p:xfrm>
          <a:off x="1984375" y="2022475"/>
          <a:ext cx="3192463" cy="935038"/>
        </p:xfrm>
        <a:graphic>
          <a:graphicData uri="http://schemas.openxmlformats.org/presentationml/2006/ole">
            <p:oleObj spid="_x0000_s77826" name="Equation" r:id="rId3" imgW="1663560" imgH="482400" progId="Equation.3">
              <p:embed/>
            </p:oleObj>
          </a:graphicData>
        </a:graphic>
      </p:graphicFrame>
      <p:graphicFrame>
        <p:nvGraphicFramePr>
          <p:cNvPr id="77827" name="Object 5"/>
          <p:cNvGraphicFramePr>
            <a:graphicFrameLocks noChangeAspect="1"/>
          </p:cNvGraphicFramePr>
          <p:nvPr/>
        </p:nvGraphicFramePr>
        <p:xfrm>
          <a:off x="1984375" y="3046413"/>
          <a:ext cx="3143250" cy="935037"/>
        </p:xfrm>
        <a:graphic>
          <a:graphicData uri="http://schemas.openxmlformats.org/presentationml/2006/ole">
            <p:oleObj spid="_x0000_s77827" name="Equation" r:id="rId4" imgW="1638000" imgH="482400" progId="Equation.3">
              <p:embed/>
            </p:oleObj>
          </a:graphicData>
        </a:graphic>
      </p:graphicFrame>
      <p:graphicFrame>
        <p:nvGraphicFramePr>
          <p:cNvPr id="77828" name="Object 6"/>
          <p:cNvGraphicFramePr>
            <a:graphicFrameLocks noChangeAspect="1"/>
          </p:cNvGraphicFramePr>
          <p:nvPr/>
        </p:nvGraphicFramePr>
        <p:xfrm>
          <a:off x="1984375" y="3981450"/>
          <a:ext cx="4556125" cy="935038"/>
        </p:xfrm>
        <a:graphic>
          <a:graphicData uri="http://schemas.openxmlformats.org/presentationml/2006/ole">
            <p:oleObj spid="_x0000_s77828" name="Equation" r:id="rId5" imgW="2374560" imgH="482400" progId="Equation.3">
              <p:embed/>
            </p:oleObj>
          </a:graphicData>
        </a:graphic>
      </p:graphicFrame>
      <p:graphicFrame>
        <p:nvGraphicFramePr>
          <p:cNvPr id="77829" name="Object 7"/>
          <p:cNvGraphicFramePr>
            <a:graphicFrameLocks noChangeAspect="1"/>
          </p:cNvGraphicFramePr>
          <p:nvPr/>
        </p:nvGraphicFramePr>
        <p:xfrm>
          <a:off x="1984375" y="1684338"/>
          <a:ext cx="1314450" cy="419100"/>
        </p:xfrm>
        <a:graphic>
          <a:graphicData uri="http://schemas.openxmlformats.org/presentationml/2006/ole">
            <p:oleObj spid="_x0000_s77829" name="Equation" r:id="rId6" imgW="685800" imgH="215640" progId="Equation.3">
              <p:embed/>
            </p:oleObj>
          </a:graphicData>
        </a:graphic>
      </p:graphicFrame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5413375" y="1736725"/>
            <a:ext cx="3730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(Plücker internal constraint)</a:t>
            </a:r>
            <a:endParaRPr lang="en-US" sz="2400"/>
          </a:p>
        </p:txBody>
      </p: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5413375" y="2532063"/>
            <a:ext cx="3730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(two lines intersect)</a:t>
            </a:r>
            <a:endParaRPr lang="en-US" sz="2400"/>
          </a:p>
        </p:txBody>
      </p:sp>
      <p:sp>
        <p:nvSpPr>
          <p:cNvPr id="77833" name="Text Box 10"/>
          <p:cNvSpPr txBox="1">
            <a:spLocks noChangeArrowheads="1"/>
          </p:cNvSpPr>
          <p:nvPr/>
        </p:nvSpPr>
        <p:spPr bwMode="auto">
          <a:xfrm>
            <a:off x="5413375" y="3571875"/>
            <a:ext cx="3730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(two lines intersect)</a:t>
            </a:r>
            <a:endParaRPr lang="en-US" sz="2400"/>
          </a:p>
        </p:txBody>
      </p:sp>
      <p:sp>
        <p:nvSpPr>
          <p:cNvPr id="77834" name="Text Box 11"/>
          <p:cNvSpPr txBox="1">
            <a:spLocks noChangeArrowheads="1"/>
          </p:cNvSpPr>
          <p:nvPr/>
        </p:nvSpPr>
        <p:spPr bwMode="auto">
          <a:xfrm>
            <a:off x="6646863" y="4492625"/>
            <a:ext cx="24685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(two lines intersect)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Quadrics and dual quadrics</a:t>
            </a:r>
          </a:p>
        </p:txBody>
      </p:sp>
      <p:sp>
        <p:nvSpPr>
          <p:cNvPr id="78860" name="Text Box 6"/>
          <p:cNvSpPr txBox="1">
            <a:spLocks noChangeArrowheads="1"/>
          </p:cNvSpPr>
          <p:nvPr/>
        </p:nvSpPr>
        <p:spPr bwMode="auto">
          <a:xfrm>
            <a:off x="3735388" y="1468438"/>
            <a:ext cx="31781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2400"/>
              <a:t>Q</a:t>
            </a:r>
            <a:r>
              <a:rPr lang="en-US"/>
              <a:t> : 4x4 symmetric matrix)</a:t>
            </a:r>
            <a:endParaRPr lang="en-US" i="1"/>
          </a:p>
        </p:txBody>
      </p:sp>
      <p:graphicFrame>
        <p:nvGraphicFramePr>
          <p:cNvPr id="78850" name="Object 7"/>
          <p:cNvGraphicFramePr>
            <a:graphicFrameLocks noChangeAspect="1"/>
          </p:cNvGraphicFramePr>
          <p:nvPr/>
        </p:nvGraphicFramePr>
        <p:xfrm>
          <a:off x="2081213" y="1519238"/>
          <a:ext cx="1290637" cy="442912"/>
        </p:xfrm>
        <a:graphic>
          <a:graphicData uri="http://schemas.openxmlformats.org/presentationml/2006/ole">
            <p:oleObj spid="_x0000_s78850" name="Equation" r:id="rId4" imgW="672840" imgH="228600" progId="Equation.3">
              <p:embed/>
            </p:oleObj>
          </a:graphicData>
        </a:graphic>
      </p:graphicFrame>
      <p:sp>
        <p:nvSpPr>
          <p:cNvPr id="78861" name="Text Box 8"/>
          <p:cNvSpPr txBox="1">
            <a:spLocks noChangeArrowheads="1"/>
          </p:cNvSpPr>
          <p:nvPr/>
        </p:nvSpPr>
        <p:spPr bwMode="auto">
          <a:xfrm>
            <a:off x="2081213" y="2298700"/>
            <a:ext cx="4105275" cy="222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/>
              <a:t>9 d.o.f.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/>
              <a:t>in general 9 points define quadric 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/>
              <a:t>det Q=0 ↔ degenerate quadric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/>
              <a:t>(plane ∩ quadric)=conic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/>
              <a:t>transformation 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endParaRPr lang="en-US" i="1"/>
          </a:p>
        </p:txBody>
      </p:sp>
      <p:graphicFrame>
        <p:nvGraphicFramePr>
          <p:cNvPr id="78851" name="Object 9"/>
          <p:cNvGraphicFramePr>
            <a:graphicFrameLocks noChangeAspect="1"/>
          </p:cNvGraphicFramePr>
          <p:nvPr/>
        </p:nvGraphicFramePr>
        <p:xfrm>
          <a:off x="6586538" y="1976438"/>
          <a:ext cx="1287462" cy="1030287"/>
        </p:xfrm>
        <a:graphic>
          <a:graphicData uri="http://schemas.openxmlformats.org/presentationml/2006/ole">
            <p:oleObj spid="_x0000_s78851" name="Equation" r:id="rId5" imgW="1155600" imgH="914400" progId="Equation.3">
              <p:embed/>
            </p:oleObj>
          </a:graphicData>
        </a:graphic>
      </p:graphicFrame>
      <p:graphicFrame>
        <p:nvGraphicFramePr>
          <p:cNvPr id="78853" name="Object 11"/>
          <p:cNvGraphicFramePr>
            <a:graphicFrameLocks noChangeAspect="1"/>
          </p:cNvGraphicFramePr>
          <p:nvPr/>
        </p:nvGraphicFramePr>
        <p:xfrm>
          <a:off x="5532438" y="3411538"/>
          <a:ext cx="1462087" cy="442912"/>
        </p:xfrm>
        <a:graphic>
          <a:graphicData uri="http://schemas.openxmlformats.org/presentationml/2006/ole">
            <p:oleObj spid="_x0000_s78853" name="Equation" r:id="rId6" imgW="761760" imgH="228600" progId="Equation.3">
              <p:embed/>
            </p:oleObj>
          </a:graphicData>
        </a:graphic>
      </p:graphicFrame>
      <p:graphicFrame>
        <p:nvGraphicFramePr>
          <p:cNvPr id="78854" name="Object 12"/>
          <p:cNvGraphicFramePr>
            <a:graphicFrameLocks noChangeAspect="1"/>
          </p:cNvGraphicFramePr>
          <p:nvPr/>
        </p:nvGraphicFramePr>
        <p:xfrm>
          <a:off x="7202488" y="3411538"/>
          <a:ext cx="1341437" cy="346075"/>
        </p:xfrm>
        <a:graphic>
          <a:graphicData uri="http://schemas.openxmlformats.org/presentationml/2006/ole">
            <p:oleObj spid="_x0000_s78854" name="Equation" r:id="rId7" imgW="698400" imgH="177480" progId="Equation.3">
              <p:embed/>
            </p:oleObj>
          </a:graphicData>
        </a:graphic>
      </p:graphicFrame>
      <p:graphicFrame>
        <p:nvGraphicFramePr>
          <p:cNvPr id="78855" name="Object 13"/>
          <p:cNvGraphicFramePr>
            <a:graphicFrameLocks noChangeAspect="1"/>
          </p:cNvGraphicFramePr>
          <p:nvPr/>
        </p:nvGraphicFramePr>
        <p:xfrm>
          <a:off x="4449763" y="3800475"/>
          <a:ext cx="1584325" cy="442913"/>
        </p:xfrm>
        <a:graphic>
          <a:graphicData uri="http://schemas.openxmlformats.org/presentationml/2006/ole">
            <p:oleObj spid="_x0000_s78855" name="Equation" r:id="rId8" imgW="825480" imgH="228600" progId="Equation.3">
              <p:embed/>
            </p:oleObj>
          </a:graphicData>
        </a:graphic>
      </p:graphicFrame>
      <p:grpSp>
        <p:nvGrpSpPr>
          <p:cNvPr id="78862" name="Group 18"/>
          <p:cNvGrpSpPr>
            <a:grpSpLocks/>
          </p:cNvGrpSpPr>
          <p:nvPr/>
        </p:nvGrpSpPr>
        <p:grpSpPr bwMode="auto">
          <a:xfrm>
            <a:off x="2081213" y="5360988"/>
            <a:ext cx="6086475" cy="1612900"/>
            <a:chOff x="1311" y="3377"/>
            <a:chExt cx="3834" cy="1016"/>
          </a:xfrm>
        </p:grpSpPr>
        <p:graphicFrame>
          <p:nvGraphicFramePr>
            <p:cNvPr id="78856" name="Object 14"/>
            <p:cNvGraphicFramePr>
              <a:graphicFrameLocks noChangeAspect="1"/>
            </p:cNvGraphicFramePr>
            <p:nvPr/>
          </p:nvGraphicFramePr>
          <p:xfrm>
            <a:off x="1311" y="3377"/>
            <a:ext cx="813" cy="279"/>
          </p:xfrm>
          <a:graphic>
            <a:graphicData uri="http://schemas.openxmlformats.org/presentationml/2006/ole">
              <p:oleObj spid="_x0000_s78856" name="Equation" r:id="rId9" imgW="672840" imgH="228600" progId="Equation.3">
                <p:embed/>
              </p:oleObj>
            </a:graphicData>
          </a:graphic>
        </p:graphicFrame>
        <p:graphicFrame>
          <p:nvGraphicFramePr>
            <p:cNvPr id="78857" name="Object 15"/>
            <p:cNvGraphicFramePr>
              <a:graphicFrameLocks noChangeAspect="1"/>
            </p:cNvGraphicFramePr>
            <p:nvPr/>
          </p:nvGraphicFramePr>
          <p:xfrm>
            <a:off x="3049" y="3656"/>
            <a:ext cx="660" cy="279"/>
          </p:xfrm>
          <a:graphic>
            <a:graphicData uri="http://schemas.openxmlformats.org/presentationml/2006/ole">
              <p:oleObj spid="_x0000_s78857" name="Equation" r:id="rId10" imgW="545760" imgH="228600" progId="Equation.3">
                <p:embed/>
              </p:oleObj>
            </a:graphicData>
          </a:graphic>
        </p:graphicFrame>
        <p:sp>
          <p:nvSpPr>
            <p:cNvPr id="78865" name="Text Box 16"/>
            <p:cNvSpPr txBox="1">
              <a:spLocks noChangeArrowheads="1"/>
            </p:cNvSpPr>
            <p:nvPr/>
          </p:nvSpPr>
          <p:spPr bwMode="auto">
            <a:xfrm>
              <a:off x="1311" y="3683"/>
              <a:ext cx="3834" cy="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spcBef>
                  <a:spcPct val="20000"/>
                </a:spcBef>
                <a:buFontTx/>
                <a:buAutoNum type="arabicPeriod"/>
              </a:pPr>
              <a:r>
                <a:rPr lang="en-US"/>
                <a:t>relation to quadric                     (non-degenerate)</a:t>
              </a:r>
            </a:p>
            <a:p>
              <a:pPr marL="457200" indent="-457200">
                <a:spcBef>
                  <a:spcPct val="20000"/>
                </a:spcBef>
                <a:buFontTx/>
                <a:buAutoNum type="arabicPeriod"/>
              </a:pPr>
              <a:r>
                <a:rPr lang="en-US"/>
                <a:t>transformation </a:t>
              </a:r>
            </a:p>
            <a:p>
              <a:pPr marL="457200" indent="-457200">
                <a:spcBef>
                  <a:spcPct val="20000"/>
                </a:spcBef>
                <a:buFontTx/>
                <a:buAutoNum type="arabicPeriod"/>
              </a:pPr>
              <a:endParaRPr lang="en-US" i="1"/>
            </a:p>
          </p:txBody>
        </p:sp>
        <p:graphicFrame>
          <p:nvGraphicFramePr>
            <p:cNvPr id="78858" name="Object 17"/>
            <p:cNvGraphicFramePr>
              <a:graphicFrameLocks noChangeAspect="1"/>
            </p:cNvGraphicFramePr>
            <p:nvPr/>
          </p:nvGraphicFramePr>
          <p:xfrm>
            <a:off x="2803" y="3899"/>
            <a:ext cx="998" cy="279"/>
          </p:xfrm>
          <a:graphic>
            <a:graphicData uri="http://schemas.openxmlformats.org/presentationml/2006/ole">
              <p:oleObj spid="_x0000_s78858" name="Equation" r:id="rId11" imgW="825480" imgH="228600" progId="Equation.3">
                <p:embed/>
              </p:oleObj>
            </a:graphicData>
          </a:graphic>
        </p:graphicFrame>
      </p:grp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1676400" y="4543425"/>
            <a:ext cx="818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Dual Quadric: defines equation on planes: tangent planes </a:t>
            </a:r>
            <a:r>
              <a:rPr lang="el-GR"/>
              <a:t>π</a:t>
            </a:r>
            <a:r>
              <a:rPr lang="en-US"/>
              <a:t> to </a:t>
            </a:r>
          </a:p>
          <a:p>
            <a:r>
              <a:rPr lang="en-US"/>
              <a:t>   the point quadric Q satisfy: </a:t>
            </a:r>
          </a:p>
        </p:txBody>
      </p:sp>
      <p:sp>
        <p:nvSpPr>
          <p:cNvPr id="78864" name="TextBox 16"/>
          <p:cNvSpPr txBox="1">
            <a:spLocks noChangeArrowheads="1"/>
          </p:cNvSpPr>
          <p:nvPr/>
        </p:nvSpPr>
        <p:spPr bwMode="auto">
          <a:xfrm>
            <a:off x="2559050" y="11430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Quadratic surface in P</a:t>
            </a:r>
            <a:r>
              <a:rPr lang="en-US" baseline="30000"/>
              <a:t>3 </a:t>
            </a:r>
            <a:r>
              <a:rPr lang="en-US"/>
              <a:t>defined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Quadric classification</a:t>
            </a:r>
          </a:p>
        </p:txBody>
      </p:sp>
      <p:graphicFrame>
        <p:nvGraphicFramePr>
          <p:cNvPr id="132618" name="Group 522"/>
          <p:cNvGraphicFramePr>
            <a:graphicFrameLocks noGrp="1"/>
          </p:cNvGraphicFramePr>
          <p:nvPr/>
        </p:nvGraphicFramePr>
        <p:xfrm>
          <a:off x="1835150" y="2028825"/>
          <a:ext cx="7192963" cy="3622677"/>
        </p:xfrm>
        <a:graphic>
          <a:graphicData uri="http://schemas.openxmlformats.org/drawingml/2006/table">
            <a:tbl>
              <a:tblPr/>
              <a:tblGrid>
                <a:gridCol w="908050"/>
                <a:gridCol w="712788"/>
                <a:gridCol w="1493837"/>
                <a:gridCol w="2066925"/>
                <a:gridCol w="2011363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Rank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Sign.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Diagonal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Equation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Realization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(1,1,1,1)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Y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Z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+1=0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real points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(1,1,1,-1)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Y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Z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Sphere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(1,1,-1,-1)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Y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Z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Hyperboloid (1S)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(1,1,1,0)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Y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Z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 point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(1,1,-1,0)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Y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Z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Cone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(1,1,0,0)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Y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0</a:t>
                      </a: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 line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(1,-1,0,0)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Y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Two planes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(1,0,0,0)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Single plane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309563"/>
            <a:ext cx="7239000" cy="1143001"/>
          </a:xfrm>
        </p:spPr>
        <p:txBody>
          <a:bodyPr/>
          <a:lstStyle/>
          <a:p>
            <a:pPr eaLnBrk="1" hangingPunct="1"/>
            <a:r>
              <a:rPr lang="en-US" sz="3200" smtClean="0"/>
              <a:t>Quadric classification</a:t>
            </a:r>
          </a:p>
        </p:txBody>
      </p:sp>
      <p:pic>
        <p:nvPicPr>
          <p:cNvPr id="103426" name="Picture 13" descr="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638" y="630238"/>
            <a:ext cx="1462087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14" descr="fi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800" y="487363"/>
            <a:ext cx="10366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15" descr="fi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2563" y="430213"/>
            <a:ext cx="95567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16" descr="fi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8238" y="630238"/>
            <a:ext cx="175895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Text Box 21"/>
          <p:cNvSpPr txBox="1">
            <a:spLocks noChangeArrowheads="1"/>
          </p:cNvSpPr>
          <p:nvPr/>
        </p:nvSpPr>
        <p:spPr bwMode="auto">
          <a:xfrm>
            <a:off x="1676400" y="430213"/>
            <a:ext cx="4359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Projectively equivalent to </a:t>
            </a:r>
            <a:r>
              <a:rPr lang="en-US" i="1"/>
              <a:t>sphere:</a:t>
            </a:r>
            <a:endParaRPr lang="en-US" sz="2400" i="1"/>
          </a:p>
        </p:txBody>
      </p:sp>
      <p:sp>
        <p:nvSpPr>
          <p:cNvPr id="103431" name="Rectangle 23"/>
          <p:cNvSpPr>
            <a:spLocks noChangeArrowheads="1"/>
          </p:cNvSpPr>
          <p:nvPr/>
        </p:nvSpPr>
        <p:spPr bwMode="auto">
          <a:xfrm>
            <a:off x="4987925" y="2257425"/>
            <a:ext cx="1576388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800" i="1"/>
              <a:t>hyperboloid of two sheets</a:t>
            </a:r>
          </a:p>
        </p:txBody>
      </p:sp>
      <p:sp>
        <p:nvSpPr>
          <p:cNvPr id="103432" name="Rectangle 24"/>
          <p:cNvSpPr>
            <a:spLocks noChangeArrowheads="1"/>
          </p:cNvSpPr>
          <p:nvPr/>
        </p:nvSpPr>
        <p:spPr bwMode="auto">
          <a:xfrm>
            <a:off x="6442075" y="2233613"/>
            <a:ext cx="1454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800" i="1"/>
              <a:t>paraboloid</a:t>
            </a:r>
          </a:p>
        </p:txBody>
      </p:sp>
      <p:sp>
        <p:nvSpPr>
          <p:cNvPr id="103433" name="Rectangle 25"/>
          <p:cNvSpPr>
            <a:spLocks noChangeArrowheads="1"/>
          </p:cNvSpPr>
          <p:nvPr/>
        </p:nvSpPr>
        <p:spPr bwMode="auto">
          <a:xfrm>
            <a:off x="2306638" y="2055813"/>
            <a:ext cx="1454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800" i="1"/>
              <a:t>sphere</a:t>
            </a:r>
          </a:p>
        </p:txBody>
      </p:sp>
      <p:sp>
        <p:nvSpPr>
          <p:cNvPr id="103434" name="Rectangle 26"/>
          <p:cNvSpPr>
            <a:spLocks noChangeArrowheads="1"/>
          </p:cNvSpPr>
          <p:nvPr/>
        </p:nvSpPr>
        <p:spPr bwMode="auto">
          <a:xfrm>
            <a:off x="3533775" y="2114550"/>
            <a:ext cx="1454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800" i="1"/>
              <a:t>ellipsoid</a:t>
            </a:r>
          </a:p>
        </p:txBody>
      </p:sp>
      <p:grpSp>
        <p:nvGrpSpPr>
          <p:cNvPr id="103435" name="Group 31"/>
          <p:cNvGrpSpPr>
            <a:grpSpLocks/>
          </p:cNvGrpSpPr>
          <p:nvPr/>
        </p:nvGrpSpPr>
        <p:grpSpPr bwMode="auto">
          <a:xfrm>
            <a:off x="-9525" y="5072063"/>
            <a:ext cx="4178300" cy="1768475"/>
            <a:chOff x="1056" y="3195"/>
            <a:chExt cx="2632" cy="1114"/>
          </a:xfrm>
        </p:grpSpPr>
        <p:pic>
          <p:nvPicPr>
            <p:cNvPr id="103444" name="Picture 12" descr="fig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" y="3426"/>
              <a:ext cx="1133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45" name="Picture 19" descr="fig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59" y="3379"/>
              <a:ext cx="865" cy="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46" name="Text Box 27"/>
            <p:cNvSpPr txBox="1">
              <a:spLocks noChangeArrowheads="1"/>
            </p:cNvSpPr>
            <p:nvPr/>
          </p:nvSpPr>
          <p:spPr bwMode="auto">
            <a:xfrm>
              <a:off x="1056" y="3195"/>
              <a:ext cx="235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/>
                <a:t>Degenerate ruled quadrics:</a:t>
              </a:r>
              <a:endParaRPr lang="en-US" sz="2400"/>
            </a:p>
          </p:txBody>
        </p:sp>
        <p:sp>
          <p:nvSpPr>
            <p:cNvPr id="103447" name="Rectangle 28"/>
            <p:cNvSpPr>
              <a:spLocks noChangeArrowheads="1"/>
            </p:cNvSpPr>
            <p:nvPr/>
          </p:nvSpPr>
          <p:spPr bwMode="auto">
            <a:xfrm>
              <a:off x="1281" y="4095"/>
              <a:ext cx="916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 i="1"/>
                <a:t>cone</a:t>
              </a:r>
            </a:p>
          </p:txBody>
        </p:sp>
        <p:sp>
          <p:nvSpPr>
            <p:cNvPr id="103448" name="Rectangle 29"/>
            <p:cNvSpPr>
              <a:spLocks noChangeArrowheads="1"/>
            </p:cNvSpPr>
            <p:nvPr/>
          </p:nvSpPr>
          <p:spPr bwMode="auto">
            <a:xfrm>
              <a:off x="2627" y="4095"/>
              <a:ext cx="916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 i="1"/>
                <a:t>two planes</a:t>
              </a:r>
            </a:p>
          </p:txBody>
        </p:sp>
      </p:grpSp>
      <p:pic>
        <p:nvPicPr>
          <p:cNvPr id="103436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2325" y="2757488"/>
            <a:ext cx="5153025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03437" name="Group 30"/>
          <p:cNvGrpSpPr>
            <a:grpSpLocks/>
          </p:cNvGrpSpPr>
          <p:nvPr/>
        </p:nvGrpSpPr>
        <p:grpSpPr bwMode="auto">
          <a:xfrm>
            <a:off x="3789363" y="3103563"/>
            <a:ext cx="5353050" cy="1816100"/>
            <a:chOff x="1056" y="2109"/>
            <a:chExt cx="3372" cy="1144"/>
          </a:xfrm>
        </p:grpSpPr>
        <p:pic>
          <p:nvPicPr>
            <p:cNvPr id="103440" name="Picture 18" descr="fig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55" y="2237"/>
              <a:ext cx="910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41" name="Text Box 20"/>
            <p:cNvSpPr txBox="1">
              <a:spLocks noChangeArrowheads="1"/>
            </p:cNvSpPr>
            <p:nvPr/>
          </p:nvSpPr>
          <p:spPr bwMode="auto">
            <a:xfrm>
              <a:off x="1056" y="2109"/>
              <a:ext cx="235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/>
                <a:t>Ruled quadrics:</a:t>
              </a:r>
              <a:endParaRPr lang="en-US" sz="2400"/>
            </a:p>
          </p:txBody>
        </p:sp>
        <p:sp>
          <p:nvSpPr>
            <p:cNvPr id="103442" name="Rectangle 22"/>
            <p:cNvSpPr>
              <a:spLocks noChangeArrowheads="1"/>
            </p:cNvSpPr>
            <p:nvPr/>
          </p:nvSpPr>
          <p:spPr bwMode="auto">
            <a:xfrm>
              <a:off x="3465" y="2624"/>
              <a:ext cx="963" cy="3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1800" i="1"/>
                <a:t>hyperboloids of one sheet</a:t>
              </a:r>
            </a:p>
          </p:txBody>
        </p:sp>
        <p:pic>
          <p:nvPicPr>
            <p:cNvPr id="103443" name="Picture 17" descr="fig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71" y="2356"/>
              <a:ext cx="943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38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414338" y="3679825"/>
            <a:ext cx="5362576" cy="82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439" name="Picture 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0363" y="5822950"/>
            <a:ext cx="5229225" cy="84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14350"/>
            <a:ext cx="7162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90800" y="-331788"/>
            <a:ext cx="7239000" cy="1143001"/>
          </a:xfrm>
        </p:spPr>
        <p:txBody>
          <a:bodyPr/>
          <a:lstStyle/>
          <a:p>
            <a:pPr eaLnBrk="1" hangingPunct="1"/>
            <a:r>
              <a:rPr lang="en-US" sz="2000" smtClean="0"/>
              <a:t>Affine rectification</a:t>
            </a:r>
          </a:p>
        </p:txBody>
      </p:sp>
      <p:pic>
        <p:nvPicPr>
          <p:cNvPr id="43015" name="Picture 6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9313" y="3776663"/>
            <a:ext cx="24622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7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3773488"/>
            <a:ext cx="26320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1885950" y="203200"/>
            <a:ext cx="438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v</a:t>
            </a:r>
            <a:r>
              <a:rPr lang="en-US" sz="2400" baseline="-25000"/>
              <a:t>1</a:t>
            </a:r>
            <a:endParaRPr lang="en-US" sz="2400"/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8129588" y="203200"/>
            <a:ext cx="438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v</a:t>
            </a:r>
            <a:r>
              <a:rPr lang="en-US" sz="2400" baseline="-25000"/>
              <a:t>2</a:t>
            </a:r>
            <a:endParaRPr lang="en-US" sz="2400"/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3636963" y="1122363"/>
            <a:ext cx="369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  <a:r>
              <a:rPr lang="en-US" sz="2400" baseline="-25000"/>
              <a:t>1</a:t>
            </a:r>
            <a:endParaRPr lang="en-US" sz="2400"/>
          </a:p>
        </p:txBody>
      </p:sp>
      <p:sp>
        <p:nvSpPr>
          <p:cNvPr id="43020" name="Text Box 11"/>
          <p:cNvSpPr txBox="1">
            <a:spLocks noChangeArrowheads="1"/>
          </p:cNvSpPr>
          <p:nvPr/>
        </p:nvSpPr>
        <p:spPr bwMode="auto">
          <a:xfrm>
            <a:off x="3267075" y="1884363"/>
            <a:ext cx="369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  <a:r>
              <a:rPr lang="en-US" sz="2400" baseline="-25000"/>
              <a:t>2</a:t>
            </a:r>
            <a:endParaRPr lang="en-US" sz="2400"/>
          </a:p>
        </p:txBody>
      </p:sp>
      <p:sp>
        <p:nvSpPr>
          <p:cNvPr id="43021" name="Text Box 12"/>
          <p:cNvSpPr txBox="1">
            <a:spLocks noChangeArrowheads="1"/>
          </p:cNvSpPr>
          <p:nvPr/>
        </p:nvSpPr>
        <p:spPr bwMode="auto">
          <a:xfrm>
            <a:off x="6167438" y="1884363"/>
            <a:ext cx="369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  <a:r>
              <a:rPr lang="en-US" sz="2400" baseline="-25000"/>
              <a:t>4</a:t>
            </a:r>
            <a:endParaRPr lang="en-US" sz="2400"/>
          </a:p>
        </p:txBody>
      </p:sp>
      <p:sp>
        <p:nvSpPr>
          <p:cNvPr id="43022" name="Text Box 13"/>
          <p:cNvSpPr txBox="1">
            <a:spLocks noChangeArrowheads="1"/>
          </p:cNvSpPr>
          <p:nvPr/>
        </p:nvSpPr>
        <p:spPr bwMode="auto">
          <a:xfrm>
            <a:off x="5602288" y="1189038"/>
            <a:ext cx="369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l</a:t>
            </a:r>
            <a:r>
              <a:rPr lang="en-US" sz="2400" baseline="-25000"/>
              <a:t>3</a:t>
            </a:r>
            <a:endParaRPr lang="en-US" sz="2400"/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7373938" y="200025"/>
            <a:ext cx="412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  <a:r>
              <a:rPr lang="en-US" sz="2400" baseline="-25000">
                <a:cs typeface="Times New Roman" pitchFamily="18" charset="0"/>
              </a:rPr>
              <a:t>∞</a:t>
            </a:r>
            <a:endParaRPr lang="en-US" sz="2400">
              <a:cs typeface="Times New Roman" pitchFamily="18" charset="0"/>
            </a:endParaRPr>
          </a:p>
        </p:txBody>
      </p:sp>
      <p:graphicFrame>
        <p:nvGraphicFramePr>
          <p:cNvPr id="96271" name="Object 15"/>
          <p:cNvGraphicFramePr>
            <a:graphicFrameLocks noChangeAspect="1"/>
          </p:cNvGraphicFramePr>
          <p:nvPr/>
        </p:nvGraphicFramePr>
        <p:xfrm>
          <a:off x="7534275" y="2505075"/>
          <a:ext cx="1247775" cy="377825"/>
        </p:xfrm>
        <a:graphic>
          <a:graphicData uri="http://schemas.openxmlformats.org/presentationml/2006/ole">
            <p:oleObj spid="_x0000_s43010" name="Equation" r:id="rId6" imgW="711000" imgH="215640" progId="Equation.3">
              <p:embed/>
            </p:oleObj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3175" y="1484313"/>
            <a:ext cx="1158875" cy="857250"/>
            <a:chOff x="4802" y="1571"/>
            <a:chExt cx="730" cy="540"/>
          </a:xfrm>
        </p:grpSpPr>
        <p:graphicFrame>
          <p:nvGraphicFramePr>
            <p:cNvPr id="43011" name="Object 16"/>
            <p:cNvGraphicFramePr>
              <a:graphicFrameLocks noChangeAspect="1"/>
            </p:cNvGraphicFramePr>
            <p:nvPr/>
          </p:nvGraphicFramePr>
          <p:xfrm>
            <a:off x="4830" y="1873"/>
            <a:ext cx="702" cy="238"/>
          </p:xfrm>
          <a:graphic>
            <a:graphicData uri="http://schemas.openxmlformats.org/presentationml/2006/ole">
              <p:oleObj spid="_x0000_s43011" name="Equation" r:id="rId7" imgW="634680" imgH="215640" progId="Equation.3">
                <p:embed/>
              </p:oleObj>
            </a:graphicData>
          </a:graphic>
        </p:graphicFrame>
        <p:graphicFrame>
          <p:nvGraphicFramePr>
            <p:cNvPr id="43012" name="Object 17"/>
            <p:cNvGraphicFramePr>
              <a:graphicFrameLocks noChangeAspect="1"/>
            </p:cNvGraphicFramePr>
            <p:nvPr/>
          </p:nvGraphicFramePr>
          <p:xfrm>
            <a:off x="4802" y="1571"/>
            <a:ext cx="730" cy="252"/>
          </p:xfrm>
          <a:graphic>
            <a:graphicData uri="http://schemas.openxmlformats.org/presentationml/2006/ole">
              <p:oleObj spid="_x0000_s43012" name="Equation" r:id="rId8" imgW="660240" imgH="228600" progId="Equation.3">
                <p:embed/>
              </p:oleObj>
            </a:graphicData>
          </a:graphic>
        </p:graphicFrame>
      </p:grpSp>
      <p:pic>
        <p:nvPicPr>
          <p:cNvPr id="430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350" y="5715000"/>
            <a:ext cx="887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6" name="TextBox 17"/>
          <p:cNvSpPr txBox="1">
            <a:spLocks noChangeArrowheads="1"/>
          </p:cNvSpPr>
          <p:nvPr/>
        </p:nvSpPr>
        <p:spPr bwMode="auto">
          <a:xfrm>
            <a:off x="4591050" y="3427413"/>
            <a:ext cx="29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43027" name="TextBox 18"/>
          <p:cNvSpPr txBox="1">
            <a:spLocks noChangeArrowheads="1"/>
          </p:cNvSpPr>
          <p:nvPr/>
        </p:nvSpPr>
        <p:spPr bwMode="auto">
          <a:xfrm>
            <a:off x="320675" y="5530850"/>
            <a:ext cx="9788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                           a                                                     b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Twisted cubic</a:t>
            </a:r>
          </a:p>
        </p:txBody>
      </p:sp>
      <p:grpSp>
        <p:nvGrpSpPr>
          <p:cNvPr id="79877" name="Group 7"/>
          <p:cNvGrpSpPr>
            <a:grpSpLocks/>
          </p:cNvGrpSpPr>
          <p:nvPr/>
        </p:nvGrpSpPr>
        <p:grpSpPr bwMode="auto">
          <a:xfrm>
            <a:off x="2033588" y="3006725"/>
            <a:ext cx="5937250" cy="2228850"/>
            <a:chOff x="1380" y="1590"/>
            <a:chExt cx="3740" cy="1404"/>
          </a:xfrm>
        </p:grpSpPr>
        <p:pic>
          <p:nvPicPr>
            <p:cNvPr id="79884" name="Picture 4" descr="fig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0" y="1797"/>
              <a:ext cx="1550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85" name="Picture 5" descr="fig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0" y="1590"/>
              <a:ext cx="1034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86" name="Picture 6" descr="fig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4" y="1739"/>
              <a:ext cx="1330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878" name="Group 11"/>
          <p:cNvGrpSpPr>
            <a:grpSpLocks/>
          </p:cNvGrpSpPr>
          <p:nvPr/>
        </p:nvGrpSpPr>
        <p:grpSpPr bwMode="auto">
          <a:xfrm>
            <a:off x="1809750" y="1339850"/>
            <a:ext cx="3976688" cy="1584325"/>
            <a:chOff x="1140" y="844"/>
            <a:chExt cx="2505" cy="998"/>
          </a:xfrm>
        </p:grpSpPr>
        <p:graphicFrame>
          <p:nvGraphicFramePr>
            <p:cNvPr id="79875" name="Object 8"/>
            <p:cNvGraphicFramePr>
              <a:graphicFrameLocks noChangeAspect="1"/>
            </p:cNvGraphicFramePr>
            <p:nvPr/>
          </p:nvGraphicFramePr>
          <p:xfrm>
            <a:off x="1356" y="1075"/>
            <a:ext cx="2289" cy="767"/>
          </p:xfrm>
          <a:graphic>
            <a:graphicData uri="http://schemas.openxmlformats.org/presentationml/2006/ole">
              <p:oleObj spid="_x0000_s79875" name="Equation" r:id="rId6" imgW="2222280" imgH="736560" progId="Equation.3">
                <p:embed/>
              </p:oleObj>
            </a:graphicData>
          </a:graphic>
        </p:graphicFrame>
        <p:sp>
          <p:nvSpPr>
            <p:cNvPr id="79883" name="Text Box 10"/>
            <p:cNvSpPr txBox="1">
              <a:spLocks noChangeArrowheads="1"/>
            </p:cNvSpPr>
            <p:nvPr/>
          </p:nvSpPr>
          <p:spPr bwMode="auto">
            <a:xfrm>
              <a:off x="1140" y="844"/>
              <a:ext cx="235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/>
                <a:t>conic</a:t>
              </a:r>
              <a:endParaRPr lang="en-US" sz="2400"/>
            </a:p>
          </p:txBody>
        </p:sp>
      </p:grpSp>
      <p:grpSp>
        <p:nvGrpSpPr>
          <p:cNvPr id="79879" name="Group 13"/>
          <p:cNvGrpSpPr>
            <a:grpSpLocks/>
          </p:cNvGrpSpPr>
          <p:nvPr/>
        </p:nvGrpSpPr>
        <p:grpSpPr bwMode="auto">
          <a:xfrm>
            <a:off x="1682750" y="1339850"/>
            <a:ext cx="4857750" cy="1936750"/>
            <a:chOff x="1056" y="834"/>
            <a:chExt cx="3060" cy="1220"/>
          </a:xfrm>
        </p:grpSpPr>
        <p:graphicFrame>
          <p:nvGraphicFramePr>
            <p:cNvPr id="79874" name="Object 9"/>
            <p:cNvGraphicFramePr>
              <a:graphicFrameLocks noChangeAspect="1"/>
            </p:cNvGraphicFramePr>
            <p:nvPr/>
          </p:nvGraphicFramePr>
          <p:xfrm>
            <a:off x="1356" y="1075"/>
            <a:ext cx="2760" cy="979"/>
          </p:xfrm>
          <a:graphic>
            <a:graphicData uri="http://schemas.openxmlformats.org/presentationml/2006/ole">
              <p:oleObj spid="_x0000_s79874" name="Equation" r:id="rId7" imgW="2679480" imgH="939600" progId="Equation.3">
                <p:embed/>
              </p:oleObj>
            </a:graphicData>
          </a:graphic>
        </p:graphicFrame>
        <p:sp>
          <p:nvSpPr>
            <p:cNvPr id="79882" name="Text Box 12"/>
            <p:cNvSpPr txBox="1">
              <a:spLocks noChangeArrowheads="1"/>
            </p:cNvSpPr>
            <p:nvPr/>
          </p:nvSpPr>
          <p:spPr bwMode="auto">
            <a:xfrm>
              <a:off x="1056" y="834"/>
              <a:ext cx="274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/>
                <a:t>twisted cubic</a:t>
              </a:r>
              <a:endParaRPr lang="en-US" sz="2400" i="1"/>
            </a:p>
          </p:txBody>
        </p:sp>
      </p:grpSp>
      <p:sp>
        <p:nvSpPr>
          <p:cNvPr id="79880" name="Text Box 14"/>
          <p:cNvSpPr txBox="1">
            <a:spLocks noChangeArrowheads="1"/>
          </p:cNvSpPr>
          <p:nvPr/>
        </p:nvSpPr>
        <p:spPr bwMode="auto">
          <a:xfrm>
            <a:off x="2033588" y="4953000"/>
            <a:ext cx="6881812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/>
              <a:t>3 intersection with plane (in general)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/>
              <a:t>12 dof </a:t>
            </a:r>
            <a:r>
              <a:rPr lang="en-US" sz="1800"/>
              <a:t>(15 for A – 3 for reparametrisation (1 </a:t>
            </a:r>
            <a:r>
              <a:rPr lang="el-GR" sz="1800"/>
              <a:t>θ θ</a:t>
            </a:r>
            <a:r>
              <a:rPr lang="en-US" sz="1800" baseline="30000"/>
              <a:t>2</a:t>
            </a:r>
            <a:r>
              <a:rPr lang="el-GR" sz="1800"/>
              <a:t>θ</a:t>
            </a:r>
            <a:r>
              <a:rPr lang="en-US" sz="1800" baseline="30000"/>
              <a:t>3</a:t>
            </a:r>
            <a:r>
              <a:rPr lang="en-US" sz="1800"/>
              <a:t>)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/>
              <a:t>2 constraints per point on cubic, defined by 6 points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/>
              <a:t>projectively equivalent to (1 </a:t>
            </a:r>
            <a:r>
              <a:rPr lang="el-GR"/>
              <a:t>θ θ</a:t>
            </a:r>
            <a:r>
              <a:rPr lang="en-US" baseline="30000"/>
              <a:t>2</a:t>
            </a:r>
            <a:r>
              <a:rPr lang="el-GR"/>
              <a:t>θ</a:t>
            </a:r>
            <a:r>
              <a:rPr lang="en-US" baseline="30000"/>
              <a:t>3</a:t>
            </a:r>
            <a:r>
              <a:rPr lang="en-US"/>
              <a:t>)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/>
              <a:t>Horopter &amp; degenerate case for reconstruction</a:t>
            </a:r>
            <a:endParaRPr lang="el-GR"/>
          </a:p>
        </p:txBody>
      </p:sp>
      <p:pic>
        <p:nvPicPr>
          <p:cNvPr id="79881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2650" y="4340225"/>
            <a:ext cx="52482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-55563"/>
            <a:ext cx="7239000" cy="1143001"/>
          </a:xfrm>
        </p:spPr>
        <p:txBody>
          <a:bodyPr/>
          <a:lstStyle/>
          <a:p>
            <a:pPr eaLnBrk="1" hangingPunct="1"/>
            <a:r>
              <a:rPr lang="en-US" smtClean="0"/>
              <a:t>Hierarchy of transformations</a:t>
            </a:r>
          </a:p>
        </p:txBody>
      </p:sp>
      <p:pic>
        <p:nvPicPr>
          <p:cNvPr id="80903" name="Picture 5" descr="img30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</a:blip>
          <a:srcRect l="61014"/>
          <a:stretch>
            <a:fillRect/>
          </a:stretch>
        </p:blipFill>
        <p:spPr bwMode="auto">
          <a:xfrm>
            <a:off x="4810125" y="1484313"/>
            <a:ext cx="1219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898" name="Object 12"/>
          <p:cNvGraphicFramePr>
            <a:graphicFrameLocks noChangeAspect="1"/>
          </p:cNvGraphicFramePr>
          <p:nvPr/>
        </p:nvGraphicFramePr>
        <p:xfrm>
          <a:off x="3375025" y="1673225"/>
          <a:ext cx="952500" cy="793750"/>
        </p:xfrm>
        <a:graphic>
          <a:graphicData uri="http://schemas.openxmlformats.org/presentationml/2006/ole">
            <p:oleObj spid="_x0000_s80898" name="Equation" r:id="rId4" imgW="545760" imgH="457200" progId="Equation.3">
              <p:embed/>
            </p:oleObj>
          </a:graphicData>
        </a:graphic>
      </p:graphicFrame>
      <p:sp>
        <p:nvSpPr>
          <p:cNvPr id="80904" name="Rectangle 14"/>
          <p:cNvSpPr>
            <a:spLocks noChangeArrowheads="1"/>
          </p:cNvSpPr>
          <p:nvPr/>
        </p:nvSpPr>
        <p:spPr bwMode="auto">
          <a:xfrm>
            <a:off x="1768475" y="1673225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800"/>
              <a:t>Projective</a:t>
            </a:r>
          </a:p>
          <a:p>
            <a:pPr>
              <a:buClr>
                <a:srgbClr val="FF6600"/>
              </a:buClr>
            </a:pPr>
            <a:r>
              <a:rPr lang="en-US" sz="1800"/>
              <a:t>15dof</a:t>
            </a:r>
          </a:p>
        </p:txBody>
      </p:sp>
      <p:sp>
        <p:nvSpPr>
          <p:cNvPr id="80905" name="Rectangle 15"/>
          <p:cNvSpPr>
            <a:spLocks noChangeArrowheads="1"/>
          </p:cNvSpPr>
          <p:nvPr/>
        </p:nvSpPr>
        <p:spPr bwMode="auto">
          <a:xfrm>
            <a:off x="1768475" y="28321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800"/>
              <a:t>Affine</a:t>
            </a:r>
          </a:p>
          <a:p>
            <a:pPr>
              <a:buClr>
                <a:srgbClr val="FF6600"/>
              </a:buClr>
            </a:pPr>
            <a:r>
              <a:rPr lang="en-US" sz="1800"/>
              <a:t>12dof</a:t>
            </a:r>
          </a:p>
        </p:txBody>
      </p:sp>
      <p:sp>
        <p:nvSpPr>
          <p:cNvPr id="80906" name="Rectangle 16"/>
          <p:cNvSpPr>
            <a:spLocks noChangeArrowheads="1"/>
          </p:cNvSpPr>
          <p:nvPr/>
        </p:nvSpPr>
        <p:spPr bwMode="auto">
          <a:xfrm>
            <a:off x="1768475" y="39370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800"/>
              <a:t>Similarity</a:t>
            </a:r>
          </a:p>
          <a:p>
            <a:pPr>
              <a:buClr>
                <a:srgbClr val="FF6600"/>
              </a:buClr>
            </a:pPr>
            <a:r>
              <a:rPr lang="en-US" sz="1800"/>
              <a:t>7dof</a:t>
            </a:r>
          </a:p>
        </p:txBody>
      </p:sp>
      <p:sp>
        <p:nvSpPr>
          <p:cNvPr id="80907" name="Rectangle 17"/>
          <p:cNvSpPr>
            <a:spLocks noChangeArrowheads="1"/>
          </p:cNvSpPr>
          <p:nvPr/>
        </p:nvSpPr>
        <p:spPr bwMode="auto">
          <a:xfrm>
            <a:off x="1768475" y="4868863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800"/>
              <a:t>Euclidean</a:t>
            </a:r>
          </a:p>
          <a:p>
            <a:pPr>
              <a:buClr>
                <a:srgbClr val="FF6600"/>
              </a:buClr>
            </a:pPr>
            <a:r>
              <a:rPr lang="en-US" sz="1800"/>
              <a:t>6dof</a:t>
            </a:r>
          </a:p>
        </p:txBody>
      </p:sp>
      <p:sp>
        <p:nvSpPr>
          <p:cNvPr id="80908" name="Rectangle 18"/>
          <p:cNvSpPr>
            <a:spLocks noChangeArrowheads="1"/>
          </p:cNvSpPr>
          <p:nvPr/>
        </p:nvSpPr>
        <p:spPr bwMode="auto">
          <a:xfrm>
            <a:off x="6311900" y="1736725"/>
            <a:ext cx="259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600"/>
              <a:t>Intersection and tangency</a:t>
            </a:r>
          </a:p>
        </p:txBody>
      </p:sp>
      <p:sp>
        <p:nvSpPr>
          <p:cNvPr id="80909" name="Rectangle 19"/>
          <p:cNvSpPr>
            <a:spLocks noChangeArrowheads="1"/>
          </p:cNvSpPr>
          <p:nvPr/>
        </p:nvSpPr>
        <p:spPr bwMode="auto">
          <a:xfrm>
            <a:off x="6308725" y="2568575"/>
            <a:ext cx="2593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600"/>
              <a:t>Parallellism of planes,</a:t>
            </a:r>
          </a:p>
          <a:p>
            <a:pPr>
              <a:buClr>
                <a:srgbClr val="FF6600"/>
              </a:buClr>
            </a:pPr>
            <a:r>
              <a:rPr lang="en-US" sz="1600"/>
              <a:t>Volume ratios, centroids,</a:t>
            </a:r>
          </a:p>
          <a:p>
            <a:pPr>
              <a:buClr>
                <a:srgbClr val="FF6600"/>
              </a:buClr>
            </a:pPr>
            <a:r>
              <a:rPr lang="en-US" sz="1600" b="1"/>
              <a:t>The plane at infinity </a:t>
            </a:r>
            <a:r>
              <a:rPr lang="el-GR" sz="1600" b="1"/>
              <a:t>π</a:t>
            </a:r>
            <a:r>
              <a:rPr lang="en-US" sz="1600" b="1" baseline="-25000"/>
              <a:t>∞</a:t>
            </a:r>
          </a:p>
        </p:txBody>
      </p:sp>
      <p:sp>
        <p:nvSpPr>
          <p:cNvPr id="80910" name="Rectangle 20"/>
          <p:cNvSpPr>
            <a:spLocks noChangeArrowheads="1"/>
          </p:cNvSpPr>
          <p:nvPr/>
        </p:nvSpPr>
        <p:spPr bwMode="auto">
          <a:xfrm>
            <a:off x="6321425" y="4032250"/>
            <a:ext cx="259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600" b="1"/>
              <a:t>The absolute conic </a:t>
            </a:r>
            <a:r>
              <a:rPr lang="el-GR" sz="1600" b="1"/>
              <a:t>Ω</a:t>
            </a:r>
            <a:r>
              <a:rPr lang="en-US" sz="2400" b="1" baseline="-25000"/>
              <a:t>∞</a:t>
            </a:r>
            <a:endParaRPr lang="el-GR" sz="1600" b="1" baseline="-25000"/>
          </a:p>
          <a:p>
            <a:pPr>
              <a:buClr>
                <a:srgbClr val="FF6600"/>
              </a:buClr>
            </a:pPr>
            <a:endParaRPr lang="en-US" sz="1600" b="1" baseline="-25000"/>
          </a:p>
        </p:txBody>
      </p:sp>
      <p:sp>
        <p:nvSpPr>
          <p:cNvPr id="80911" name="Rectangle 21"/>
          <p:cNvSpPr>
            <a:spLocks noChangeArrowheads="1"/>
          </p:cNvSpPr>
          <p:nvPr/>
        </p:nvSpPr>
        <p:spPr bwMode="auto">
          <a:xfrm>
            <a:off x="6311900" y="5008563"/>
            <a:ext cx="2593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 sz="1600"/>
              <a:t>Volume</a:t>
            </a:r>
          </a:p>
          <a:p>
            <a:pPr>
              <a:buClr>
                <a:srgbClr val="FF6600"/>
              </a:buClr>
            </a:pPr>
            <a:endParaRPr lang="en-US" sz="1600" b="1" baseline="-25000"/>
          </a:p>
        </p:txBody>
      </p:sp>
      <p:graphicFrame>
        <p:nvGraphicFramePr>
          <p:cNvPr id="80899" name="Object 22"/>
          <p:cNvGraphicFramePr>
            <a:graphicFrameLocks noChangeAspect="1"/>
          </p:cNvGraphicFramePr>
          <p:nvPr/>
        </p:nvGraphicFramePr>
        <p:xfrm>
          <a:off x="3375025" y="2725738"/>
          <a:ext cx="908050" cy="793750"/>
        </p:xfrm>
        <a:graphic>
          <a:graphicData uri="http://schemas.openxmlformats.org/presentationml/2006/ole">
            <p:oleObj spid="_x0000_s80899" name="Equation" r:id="rId5" imgW="520560" imgH="457200" progId="Equation.3">
              <p:embed/>
            </p:oleObj>
          </a:graphicData>
        </a:graphic>
      </p:graphicFrame>
      <p:graphicFrame>
        <p:nvGraphicFramePr>
          <p:cNvPr id="80900" name="Object 23"/>
          <p:cNvGraphicFramePr>
            <a:graphicFrameLocks noChangeAspect="1"/>
          </p:cNvGraphicFramePr>
          <p:nvPr/>
        </p:nvGraphicFramePr>
        <p:xfrm>
          <a:off x="3375025" y="3937000"/>
          <a:ext cx="995363" cy="793750"/>
        </p:xfrm>
        <a:graphic>
          <a:graphicData uri="http://schemas.openxmlformats.org/presentationml/2006/ole">
            <p:oleObj spid="_x0000_s80900" name="Equation" r:id="rId6" imgW="571320" imgH="457200" progId="Equation.3">
              <p:embed/>
            </p:oleObj>
          </a:graphicData>
        </a:graphic>
      </p:graphicFrame>
      <p:graphicFrame>
        <p:nvGraphicFramePr>
          <p:cNvPr id="80901" name="Object 24"/>
          <p:cNvGraphicFramePr>
            <a:graphicFrameLocks noChangeAspect="1"/>
          </p:cNvGraphicFramePr>
          <p:nvPr/>
        </p:nvGraphicFramePr>
        <p:xfrm>
          <a:off x="3421063" y="4868863"/>
          <a:ext cx="906462" cy="793750"/>
        </p:xfrm>
        <a:graphic>
          <a:graphicData uri="http://schemas.openxmlformats.org/presentationml/2006/ole">
            <p:oleObj spid="_x0000_s80901" name="Equation" r:id="rId7" imgW="520560" imgH="457200" progId="Equation.3">
              <p:embed/>
            </p:oleObj>
          </a:graphicData>
        </a:graphic>
      </p:graphicFrame>
      <p:pic>
        <p:nvPicPr>
          <p:cNvPr id="80912" name="Picture 25" descr="img30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</a:blip>
          <a:srcRect l="-1744" t="77388" r="70471"/>
          <a:stretch>
            <a:fillRect/>
          </a:stretch>
        </p:blipFill>
        <p:spPr bwMode="auto">
          <a:xfrm>
            <a:off x="6321425" y="5662613"/>
            <a:ext cx="9779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3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300" y="5881688"/>
            <a:ext cx="53435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1316038" y="884238"/>
            <a:ext cx="759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group              transform            distortion           invariants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Screw decomposition</a:t>
            </a:r>
          </a:p>
        </p:txBody>
      </p:sp>
      <p:pic>
        <p:nvPicPr>
          <p:cNvPr id="108546" name="Picture 5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688" y="2578100"/>
            <a:ext cx="43037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7"/>
          <p:cNvSpPr>
            <a:spLocks noChangeArrowheads="1"/>
          </p:cNvSpPr>
          <p:nvPr/>
        </p:nvSpPr>
        <p:spPr bwMode="auto">
          <a:xfrm>
            <a:off x="2557463" y="1562100"/>
            <a:ext cx="530225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6600"/>
              </a:buClr>
            </a:pPr>
            <a:r>
              <a:rPr lang="en-US"/>
              <a:t>Any particular translation and rotation is equivalent to a rotation about a screw axis and a translation along the screw axis. </a:t>
            </a:r>
          </a:p>
        </p:txBody>
      </p:sp>
      <p:pic>
        <p:nvPicPr>
          <p:cNvPr id="10854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380038"/>
            <a:ext cx="535305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239000" cy="1143000"/>
          </a:xfrm>
        </p:spPr>
        <p:txBody>
          <a:bodyPr/>
          <a:lstStyle/>
          <a:p>
            <a:r>
              <a:rPr lang="en-US" sz="3200" smtClean="0"/>
              <a:t>2D Euclidean Motion and the  screw decomposition</a:t>
            </a:r>
          </a:p>
        </p:txBody>
      </p:sp>
      <p:grpSp>
        <p:nvGrpSpPr>
          <p:cNvPr id="81924" name="Group 8"/>
          <p:cNvGrpSpPr>
            <a:grpSpLocks/>
          </p:cNvGrpSpPr>
          <p:nvPr/>
        </p:nvGrpSpPr>
        <p:grpSpPr bwMode="auto">
          <a:xfrm>
            <a:off x="1327150" y="2165350"/>
            <a:ext cx="7451725" cy="2276475"/>
            <a:chOff x="1056" y="2216"/>
            <a:chExt cx="4694" cy="1434"/>
          </a:xfrm>
        </p:grpSpPr>
        <p:pic>
          <p:nvPicPr>
            <p:cNvPr id="81928" name="Picture 4" descr="fig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2222"/>
              <a:ext cx="2538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29" name="Picture 6" descr="fig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2" y="2216"/>
              <a:ext cx="2538" cy="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867275"/>
            <a:ext cx="5438775" cy="95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81926" name="Group 11"/>
          <p:cNvGrpSpPr>
            <a:grpSpLocks/>
          </p:cNvGrpSpPr>
          <p:nvPr/>
        </p:nvGrpSpPr>
        <p:grpSpPr bwMode="auto">
          <a:xfrm>
            <a:off x="1327150" y="5911850"/>
            <a:ext cx="2593975" cy="692150"/>
            <a:chOff x="1733" y="3756"/>
            <a:chExt cx="1634" cy="436"/>
          </a:xfrm>
        </p:grpSpPr>
        <p:graphicFrame>
          <p:nvGraphicFramePr>
            <p:cNvPr id="81922" name="Object 9"/>
            <p:cNvGraphicFramePr>
              <a:graphicFrameLocks noChangeAspect="1"/>
            </p:cNvGraphicFramePr>
            <p:nvPr/>
          </p:nvGraphicFramePr>
          <p:xfrm>
            <a:off x="1763" y="3942"/>
            <a:ext cx="697" cy="250"/>
          </p:xfrm>
          <a:graphic>
            <a:graphicData uri="http://schemas.openxmlformats.org/presentationml/2006/ole">
              <p:oleObj spid="_x0000_s81922" name="Equation" r:id="rId6" imgW="634680" imgH="228600" progId="Equation.3">
                <p:embed/>
              </p:oleObj>
            </a:graphicData>
          </a:graphic>
        </p:graphicFrame>
        <p:sp>
          <p:nvSpPr>
            <p:cNvPr id="81927" name="Rectangle 10"/>
            <p:cNvSpPr>
              <a:spLocks noChangeArrowheads="1"/>
            </p:cNvSpPr>
            <p:nvPr/>
          </p:nvSpPr>
          <p:spPr bwMode="auto">
            <a:xfrm>
              <a:off x="1733" y="3756"/>
              <a:ext cx="16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FF6600"/>
                </a:buClr>
              </a:pPr>
              <a:r>
                <a:rPr lang="en-US" sz="1600"/>
                <a:t>screw axis // rotation axis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plane at infinity</a:t>
            </a:r>
          </a:p>
        </p:txBody>
      </p:sp>
      <p:graphicFrame>
        <p:nvGraphicFramePr>
          <p:cNvPr id="82946" name="Object 3"/>
          <p:cNvGraphicFramePr>
            <a:graphicFrameLocks noChangeAspect="1"/>
          </p:cNvGraphicFramePr>
          <p:nvPr/>
        </p:nvGraphicFramePr>
        <p:xfrm>
          <a:off x="2838450" y="1524000"/>
          <a:ext cx="3698875" cy="1604963"/>
        </p:xfrm>
        <a:graphic>
          <a:graphicData uri="http://schemas.openxmlformats.org/presentationml/2006/ole">
            <p:oleObj spid="_x0000_s82946" name="Equation" r:id="rId4" imgW="2108160" imgH="914400" progId="Equation.3">
              <p:embed/>
            </p:oleObj>
          </a:graphicData>
        </a:graphic>
      </p:graphicFrame>
      <p:sp>
        <p:nvSpPr>
          <p:cNvPr id="82950" name="Text Box 4"/>
          <p:cNvSpPr txBox="1">
            <a:spLocks noChangeArrowheads="1"/>
          </p:cNvSpPr>
          <p:nvPr/>
        </p:nvSpPr>
        <p:spPr bwMode="auto">
          <a:xfrm>
            <a:off x="1790700" y="3371850"/>
            <a:ext cx="7231063" cy="13430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/>
              <a:t>The plane at infinity </a:t>
            </a:r>
            <a:r>
              <a:rPr lang="el-GR" sz="2400"/>
              <a:t>π</a:t>
            </a:r>
            <a:r>
              <a:rPr lang="en-US" sz="2400" baseline="-25000">
                <a:sym typeface="Symbol" pitchFamily="18" charset="2"/>
              </a:rPr>
              <a:t></a:t>
            </a:r>
            <a:r>
              <a:rPr lang="en-US" sz="2400">
                <a:sym typeface="Symbol" pitchFamily="18" charset="2"/>
              </a:rPr>
              <a:t> is a fixed plane under a projective transformation H iff H is an affinity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2400"/>
          </a:p>
        </p:txBody>
      </p:sp>
      <p:sp>
        <p:nvSpPr>
          <p:cNvPr id="82951" name="Rectangle 5"/>
          <p:cNvSpPr>
            <a:spLocks noChangeArrowheads="1"/>
          </p:cNvSpPr>
          <p:nvPr/>
        </p:nvSpPr>
        <p:spPr bwMode="auto">
          <a:xfrm>
            <a:off x="2095500" y="4956175"/>
            <a:ext cx="583565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>
                <a:sym typeface="Symbol" pitchFamily="18" charset="2"/>
              </a:rPr>
              <a:t>canonical position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sym typeface="Symbol" pitchFamily="18" charset="2"/>
              </a:rPr>
              <a:t>contains directions 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sym typeface="Symbol" pitchFamily="18" charset="2"/>
              </a:rPr>
              <a:t>two planes are parallel  line of intersection in </a:t>
            </a:r>
            <a:r>
              <a:rPr lang="el-GR">
                <a:sym typeface="Symbol" pitchFamily="18" charset="2"/>
              </a:rPr>
              <a:t>π</a:t>
            </a:r>
            <a:r>
              <a:rPr lang="el-GR" baseline="-25000">
                <a:sym typeface="Symbol" pitchFamily="18" charset="2"/>
              </a:rPr>
              <a:t>∞</a:t>
            </a:r>
            <a:endParaRPr lang="en-US">
              <a:sym typeface="Symbol" pitchFamily="18" charset="2"/>
            </a:endParaRPr>
          </a:p>
          <a:p>
            <a:pPr marL="457200" indent="-457200">
              <a:buFontTx/>
              <a:buAutoNum type="arabicPeriod"/>
            </a:pPr>
            <a:r>
              <a:rPr lang="en-US">
                <a:sym typeface="Symbol" pitchFamily="18" charset="2"/>
              </a:rPr>
              <a:t>line // line (or plane)  point of intersection in </a:t>
            </a:r>
            <a:r>
              <a:rPr lang="el-GR">
                <a:sym typeface="Symbol" pitchFamily="18" charset="2"/>
              </a:rPr>
              <a:t>π</a:t>
            </a:r>
            <a:r>
              <a:rPr lang="el-GR" baseline="-25000">
                <a:sym typeface="Symbol" pitchFamily="18" charset="2"/>
              </a:rPr>
              <a:t>∞</a:t>
            </a:r>
          </a:p>
        </p:txBody>
      </p:sp>
      <p:graphicFrame>
        <p:nvGraphicFramePr>
          <p:cNvPr id="82947" name="Object 6"/>
          <p:cNvGraphicFramePr>
            <a:graphicFrameLocks noChangeAspect="1"/>
          </p:cNvGraphicFramePr>
          <p:nvPr/>
        </p:nvGraphicFramePr>
        <p:xfrm>
          <a:off x="4519613" y="4900613"/>
          <a:ext cx="1701800" cy="454025"/>
        </p:xfrm>
        <a:graphic>
          <a:graphicData uri="http://schemas.openxmlformats.org/presentationml/2006/ole">
            <p:oleObj spid="_x0000_s82947" name="Equation" r:id="rId5" imgW="901440" imgH="241200" progId="Equation.3">
              <p:embed/>
            </p:oleObj>
          </a:graphicData>
        </a:graphic>
      </p:graphicFrame>
      <p:graphicFrame>
        <p:nvGraphicFramePr>
          <p:cNvPr id="82948" name="Object 7"/>
          <p:cNvGraphicFramePr>
            <a:graphicFrameLocks noChangeAspect="1"/>
          </p:cNvGraphicFramePr>
          <p:nvPr/>
        </p:nvGraphicFramePr>
        <p:xfrm>
          <a:off x="4954588" y="5264150"/>
          <a:ext cx="2122487" cy="441325"/>
        </p:xfrm>
        <a:graphic>
          <a:graphicData uri="http://schemas.openxmlformats.org/presentationml/2006/ole">
            <p:oleObj spid="_x0000_s82948" name="Equation" r:id="rId6" imgW="12189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absolute conic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790700" y="3949700"/>
            <a:ext cx="7239000" cy="1306513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/>
              <a:t>The absolute conic </a:t>
            </a:r>
            <a:r>
              <a:rPr lang="el-GR" sz="2400"/>
              <a:t>Ω</a:t>
            </a:r>
            <a:r>
              <a:rPr lang="el-GR" sz="2400" baseline="-25000"/>
              <a:t>∞</a:t>
            </a:r>
            <a:r>
              <a:rPr lang="en-US" sz="2400">
                <a:sym typeface="Symbol" pitchFamily="18" charset="2"/>
              </a:rPr>
              <a:t> is a fixed conic under the projective transformation </a:t>
            </a:r>
            <a:r>
              <a:rPr lang="en-US" sz="2400" b="1">
                <a:sym typeface="Symbol" pitchFamily="18" charset="2"/>
              </a:rPr>
              <a:t>H</a:t>
            </a:r>
            <a:r>
              <a:rPr lang="en-US" sz="2400">
                <a:sym typeface="Symbol" pitchFamily="18" charset="2"/>
              </a:rPr>
              <a:t> iff </a:t>
            </a:r>
            <a:r>
              <a:rPr lang="en-US" sz="2400" b="1">
                <a:sym typeface="Symbol" pitchFamily="18" charset="2"/>
              </a:rPr>
              <a:t>H</a:t>
            </a:r>
            <a:r>
              <a:rPr lang="en-US" sz="2400">
                <a:sym typeface="Symbol" pitchFamily="18" charset="2"/>
              </a:rPr>
              <a:t> is a similarity</a:t>
            </a:r>
          </a:p>
          <a:p>
            <a:endParaRPr lang="en-US" sz="2400"/>
          </a:p>
        </p:txBody>
      </p:sp>
      <p:graphicFrame>
        <p:nvGraphicFramePr>
          <p:cNvPr id="83970" name="Object 7"/>
          <p:cNvGraphicFramePr>
            <a:graphicFrameLocks noChangeAspect="1"/>
          </p:cNvGraphicFramePr>
          <p:nvPr/>
        </p:nvGraphicFramePr>
        <p:xfrm>
          <a:off x="3908425" y="2057400"/>
          <a:ext cx="2538413" cy="1001713"/>
        </p:xfrm>
        <a:graphic>
          <a:graphicData uri="http://schemas.openxmlformats.org/presentationml/2006/ole">
            <p:oleObj spid="_x0000_s83970" name="Equation" r:id="rId4" imgW="1218960" imgH="482400" progId="Equation.3">
              <p:embed/>
            </p:oleObj>
          </a:graphicData>
        </a:graphic>
      </p:graphicFrame>
      <p:sp>
        <p:nvSpPr>
          <p:cNvPr id="83973" name="Text Box 8"/>
          <p:cNvSpPr txBox="1">
            <a:spLocks noChangeArrowheads="1"/>
          </p:cNvSpPr>
          <p:nvPr/>
        </p:nvSpPr>
        <p:spPr bwMode="auto">
          <a:xfrm>
            <a:off x="1676400" y="1538288"/>
            <a:ext cx="6446838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The absolute conic </a:t>
            </a:r>
            <a:r>
              <a:rPr lang="el-GR"/>
              <a:t>Ω</a:t>
            </a:r>
            <a:r>
              <a:rPr lang="el-GR" baseline="-25000"/>
              <a:t>∞</a:t>
            </a:r>
            <a:r>
              <a:rPr lang="en-US">
                <a:sym typeface="Symbol" pitchFamily="18" charset="2"/>
              </a:rPr>
              <a:t> is a (point) conic on </a:t>
            </a:r>
            <a:r>
              <a:rPr lang="el-GR" sz="2400"/>
              <a:t>π</a:t>
            </a:r>
            <a:r>
              <a:rPr lang="en-US" sz="2400" baseline="-25000">
                <a:sym typeface="Symbol" pitchFamily="18" charset="2"/>
              </a:rPr>
              <a:t></a:t>
            </a:r>
            <a:r>
              <a:rPr lang="en-US">
                <a:sym typeface="Symbol" pitchFamily="18" charset="2"/>
              </a:rPr>
              <a:t>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>
                <a:sym typeface="Symbol" pitchFamily="18" charset="2"/>
              </a:rPr>
              <a:t>In a metric frame:  </a:t>
            </a: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2095500" y="5356225"/>
            <a:ext cx="4976813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/>
              <a:t>Ω</a:t>
            </a:r>
            <a:r>
              <a:rPr lang="el-GR" baseline="-25000"/>
              <a:t>∞</a:t>
            </a:r>
            <a:r>
              <a:rPr lang="en-US">
                <a:sym typeface="Symbol" pitchFamily="18" charset="2"/>
              </a:rPr>
              <a:t> is only fixed as a set, not pointwise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sym typeface="Symbol" pitchFamily="18" charset="2"/>
              </a:rPr>
              <a:t>Circle intersect </a:t>
            </a:r>
            <a:r>
              <a:rPr lang="el-GR"/>
              <a:t>Ω</a:t>
            </a:r>
            <a:r>
              <a:rPr lang="el-GR" baseline="-25000"/>
              <a:t>∞</a:t>
            </a:r>
            <a:r>
              <a:rPr lang="en-US">
                <a:sym typeface="Symbol" pitchFamily="18" charset="2"/>
              </a:rPr>
              <a:t> in two points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sym typeface="Symbol" pitchFamily="18" charset="2"/>
              </a:rPr>
              <a:t>All Spheres intersect </a:t>
            </a:r>
            <a:r>
              <a:rPr lang="el-GR">
                <a:sym typeface="Symbol" pitchFamily="18" charset="2"/>
              </a:rPr>
              <a:t>π</a:t>
            </a:r>
            <a:r>
              <a:rPr lang="el-GR" baseline="-25000">
                <a:sym typeface="Symbol" pitchFamily="18" charset="2"/>
              </a:rPr>
              <a:t>∞</a:t>
            </a:r>
            <a:r>
              <a:rPr lang="en-US">
                <a:sym typeface="Symbol" pitchFamily="18" charset="2"/>
              </a:rPr>
              <a:t> in </a:t>
            </a:r>
            <a:r>
              <a:rPr lang="el-GR"/>
              <a:t>Ω</a:t>
            </a:r>
            <a:r>
              <a:rPr lang="el-GR" baseline="-25000"/>
              <a:t>∞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absolute conic</a:t>
            </a:r>
          </a:p>
        </p:txBody>
      </p:sp>
      <p:graphicFrame>
        <p:nvGraphicFramePr>
          <p:cNvPr id="84994" name="Object 4"/>
          <p:cNvGraphicFramePr>
            <a:graphicFrameLocks noChangeAspect="1"/>
          </p:cNvGraphicFramePr>
          <p:nvPr/>
        </p:nvGraphicFramePr>
        <p:xfrm>
          <a:off x="4067175" y="1524000"/>
          <a:ext cx="2855913" cy="1023938"/>
        </p:xfrm>
        <a:graphic>
          <a:graphicData uri="http://schemas.openxmlformats.org/presentationml/2006/ole">
            <p:oleObj spid="_x0000_s84994" name="Equation" r:id="rId4" imgW="1371600" imgH="495000" progId="Equation.3">
              <p:embed/>
            </p:oleObj>
          </a:graphicData>
        </a:graphic>
      </p:graphicFrame>
      <p:graphicFrame>
        <p:nvGraphicFramePr>
          <p:cNvPr id="84995" name="Object 11"/>
          <p:cNvGraphicFramePr>
            <a:graphicFrameLocks noChangeAspect="1"/>
          </p:cNvGraphicFramePr>
          <p:nvPr/>
        </p:nvGraphicFramePr>
        <p:xfrm>
          <a:off x="3963988" y="2547938"/>
          <a:ext cx="3648075" cy="1016000"/>
        </p:xfrm>
        <a:graphic>
          <a:graphicData uri="http://schemas.openxmlformats.org/presentationml/2006/ole">
            <p:oleObj spid="_x0000_s84995" name="Equation" r:id="rId5" imgW="1765080" imgH="495000" progId="Equation.3">
              <p:embed/>
            </p:oleObj>
          </a:graphicData>
        </a:graphic>
      </p:graphicFrame>
      <p:graphicFrame>
        <p:nvGraphicFramePr>
          <p:cNvPr id="84996" name="Object 12"/>
          <p:cNvGraphicFramePr>
            <a:graphicFrameLocks noChangeAspect="1"/>
          </p:cNvGraphicFramePr>
          <p:nvPr/>
        </p:nvGraphicFramePr>
        <p:xfrm>
          <a:off x="3963988" y="3783013"/>
          <a:ext cx="1720850" cy="512762"/>
        </p:xfrm>
        <a:graphic>
          <a:graphicData uri="http://schemas.openxmlformats.org/presentationml/2006/ole">
            <p:oleObj spid="_x0000_s84996" name="Equation" r:id="rId6" imgW="761760" imgH="228600" progId="Equation.3">
              <p:embed/>
            </p:oleObj>
          </a:graphicData>
        </a:graphic>
      </p:graphicFrame>
      <p:sp>
        <p:nvSpPr>
          <p:cNvPr id="84998" name="Text Box 13"/>
          <p:cNvSpPr txBox="1">
            <a:spLocks noChangeArrowheads="1"/>
          </p:cNvSpPr>
          <p:nvPr/>
        </p:nvSpPr>
        <p:spPr bwMode="auto">
          <a:xfrm>
            <a:off x="2074863" y="1524000"/>
            <a:ext cx="3282950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Euclidean</a:t>
            </a:r>
            <a:r>
              <a:rPr lang="en-US" sz="2400"/>
              <a:t>:</a:t>
            </a:r>
          </a:p>
        </p:txBody>
      </p:sp>
      <p:sp>
        <p:nvSpPr>
          <p:cNvPr id="84999" name="Text Box 15"/>
          <p:cNvSpPr txBox="1">
            <a:spLocks noChangeArrowheads="1"/>
          </p:cNvSpPr>
          <p:nvPr/>
        </p:nvSpPr>
        <p:spPr bwMode="auto">
          <a:xfrm>
            <a:off x="2074863" y="2665413"/>
            <a:ext cx="3282950" cy="53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Projective:</a:t>
            </a:r>
          </a:p>
        </p:txBody>
      </p:sp>
      <p:sp>
        <p:nvSpPr>
          <p:cNvPr id="85000" name="Text Box 19"/>
          <p:cNvSpPr txBox="1">
            <a:spLocks noChangeArrowheads="1"/>
          </p:cNvSpPr>
          <p:nvPr/>
        </p:nvSpPr>
        <p:spPr bwMode="auto">
          <a:xfrm>
            <a:off x="5788025" y="3687763"/>
            <a:ext cx="3355975" cy="53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/>
              <a:t>(orthogonality=conjugacy)</a:t>
            </a:r>
          </a:p>
        </p:txBody>
      </p:sp>
      <p:sp>
        <p:nvSpPr>
          <p:cNvPr id="85001" name="TextBox 13"/>
          <p:cNvSpPr txBox="1">
            <a:spLocks noChangeArrowheads="1"/>
          </p:cNvSpPr>
          <p:nvPr/>
        </p:nvSpPr>
        <p:spPr bwMode="auto">
          <a:xfrm>
            <a:off x="3767138" y="4918075"/>
            <a:ext cx="2363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d1 and d2 are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The absolute dual quadric</a:t>
            </a:r>
          </a:p>
        </p:txBody>
      </p:sp>
      <p:pic>
        <p:nvPicPr>
          <p:cNvPr id="86022" name="Picture 4" descr="img2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692275"/>
            <a:ext cx="42957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18" name="Object 5"/>
          <p:cNvGraphicFramePr>
            <a:graphicFrameLocks noChangeAspect="1"/>
          </p:cNvGraphicFramePr>
          <p:nvPr/>
        </p:nvGraphicFramePr>
        <p:xfrm>
          <a:off x="2109788" y="2051050"/>
          <a:ext cx="2008187" cy="1025525"/>
        </p:xfrm>
        <a:graphic>
          <a:graphicData uri="http://schemas.openxmlformats.org/presentationml/2006/ole">
            <p:oleObj spid="_x0000_s86018" name="Equation" r:id="rId4" imgW="888840" imgH="457200" progId="Equation.3">
              <p:embed/>
            </p:oleObj>
          </a:graphicData>
        </a:graphic>
      </p:graphicFrame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790700" y="3644900"/>
            <a:ext cx="7239000" cy="1306513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/>
              <a:t>The absolute conic Q</a:t>
            </a:r>
            <a:r>
              <a:rPr lang="en-US" sz="2400" baseline="30000"/>
              <a:t>*</a:t>
            </a:r>
            <a:r>
              <a:rPr lang="el-GR" sz="2400" baseline="-25000"/>
              <a:t>∞</a:t>
            </a:r>
            <a:r>
              <a:rPr lang="en-US" sz="2400">
                <a:sym typeface="Symbol" pitchFamily="18" charset="2"/>
              </a:rPr>
              <a:t> is a fixed conic under the projective transformation </a:t>
            </a:r>
            <a:r>
              <a:rPr lang="en-US" sz="2400" b="1">
                <a:sym typeface="Symbol" pitchFamily="18" charset="2"/>
              </a:rPr>
              <a:t>H</a:t>
            </a:r>
            <a:r>
              <a:rPr lang="en-US" sz="2400">
                <a:sym typeface="Symbol" pitchFamily="18" charset="2"/>
              </a:rPr>
              <a:t> iff </a:t>
            </a:r>
            <a:r>
              <a:rPr lang="en-US" sz="2400" b="1">
                <a:sym typeface="Symbol" pitchFamily="18" charset="2"/>
              </a:rPr>
              <a:t>H</a:t>
            </a:r>
            <a:r>
              <a:rPr lang="en-US" sz="2400">
                <a:sym typeface="Symbol" pitchFamily="18" charset="2"/>
              </a:rPr>
              <a:t> is a similarity</a:t>
            </a:r>
          </a:p>
          <a:p>
            <a:endParaRPr lang="en-US" sz="2400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2095500" y="5070475"/>
            <a:ext cx="4930775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/>
              <a:t>8 dof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sym typeface="Symbol" pitchFamily="18" charset="2"/>
              </a:rPr>
              <a:t>plane at infinity </a:t>
            </a:r>
            <a:r>
              <a:rPr lang="el-GR">
                <a:sym typeface="Symbol" pitchFamily="18" charset="2"/>
              </a:rPr>
              <a:t>π</a:t>
            </a:r>
            <a:r>
              <a:rPr lang="el-GR" baseline="-25000">
                <a:sym typeface="Symbol" pitchFamily="18" charset="2"/>
              </a:rPr>
              <a:t>∞</a:t>
            </a:r>
            <a:r>
              <a:rPr lang="en-US">
                <a:sym typeface="Symbol" pitchFamily="18" charset="2"/>
              </a:rPr>
              <a:t> is the nullvector of </a:t>
            </a:r>
            <a:endParaRPr lang="en-US" baseline="30000"/>
          </a:p>
          <a:p>
            <a:pPr marL="457200" indent="-457200">
              <a:buFontTx/>
              <a:buAutoNum type="arabicPeriod"/>
            </a:pPr>
            <a:r>
              <a:rPr lang="en-US"/>
              <a:t>Angles:</a:t>
            </a:r>
            <a:r>
              <a:rPr lang="en-US">
                <a:sym typeface="Symbol" pitchFamily="18" charset="2"/>
              </a:rPr>
              <a:t> </a:t>
            </a:r>
          </a:p>
        </p:txBody>
      </p:sp>
      <p:graphicFrame>
        <p:nvGraphicFramePr>
          <p:cNvPr id="138250" name="Object 10"/>
          <p:cNvGraphicFramePr>
            <a:graphicFrameLocks noChangeAspect="1"/>
          </p:cNvGraphicFramePr>
          <p:nvPr/>
        </p:nvGraphicFramePr>
        <p:xfrm>
          <a:off x="3649663" y="5697538"/>
          <a:ext cx="3595687" cy="1017587"/>
        </p:xfrm>
        <a:graphic>
          <a:graphicData uri="http://schemas.openxmlformats.org/presentationml/2006/ole">
            <p:oleObj spid="_x0000_s86019" name="Equation" r:id="rId5" imgW="1739880" imgH="495000" progId="Equation.3">
              <p:embed/>
            </p:oleObj>
          </a:graphicData>
        </a:graphic>
      </p:graphicFrame>
      <p:graphicFrame>
        <p:nvGraphicFramePr>
          <p:cNvPr id="86020" name="Object 9"/>
          <p:cNvGraphicFramePr>
            <a:graphicFrameLocks noChangeAspect="1"/>
          </p:cNvGraphicFramePr>
          <p:nvPr/>
        </p:nvGraphicFramePr>
        <p:xfrm>
          <a:off x="7053263" y="5211763"/>
          <a:ext cx="458787" cy="485775"/>
        </p:xfrm>
        <a:graphic>
          <a:graphicData uri="http://schemas.openxmlformats.org/presentationml/2006/ole">
            <p:oleObj spid="_x0000_s86020" name="Equation" r:id="rId6" imgW="215640" imgH="228600" progId="Equation.3">
              <p:embed/>
            </p:oleObj>
          </a:graphicData>
        </a:graphic>
      </p:graphicFrame>
      <p:sp>
        <p:nvSpPr>
          <p:cNvPr id="86025" name="TextBox 8"/>
          <p:cNvSpPr txBox="1">
            <a:spLocks noChangeArrowheads="1"/>
          </p:cNvSpPr>
          <p:nvPr/>
        </p:nvSpPr>
        <p:spPr bwMode="auto">
          <a:xfrm>
            <a:off x="2525713" y="1012825"/>
            <a:ext cx="569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Absolute dual Quadric = All planes tangent to </a:t>
            </a:r>
            <a:r>
              <a:rPr lang="el-GR"/>
              <a:t>Ω</a:t>
            </a:r>
            <a:r>
              <a:rPr lang="el-GR" baseline="-25000"/>
              <a:t>∞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238125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Distance ratios</a:t>
            </a:r>
          </a:p>
        </p:txBody>
      </p:sp>
      <p:pic>
        <p:nvPicPr>
          <p:cNvPr id="44040" name="Picture 4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49288"/>
            <a:ext cx="71628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4" name="Object 7"/>
          <p:cNvGraphicFramePr>
            <a:graphicFrameLocks noChangeAspect="1"/>
          </p:cNvGraphicFramePr>
          <p:nvPr/>
        </p:nvGraphicFramePr>
        <p:xfrm>
          <a:off x="6286500" y="2451100"/>
          <a:ext cx="2628900" cy="377825"/>
        </p:xfrm>
        <a:graphic>
          <a:graphicData uri="http://schemas.openxmlformats.org/presentationml/2006/ole">
            <p:oleObj spid="_x0000_s44034" name="Equation" r:id="rId4" imgW="1498320" imgH="215640" progId="Equation.3">
              <p:embed/>
            </p:oleObj>
          </a:graphicData>
        </a:graphic>
      </p:graphicFrame>
      <p:graphicFrame>
        <p:nvGraphicFramePr>
          <p:cNvPr id="44035" name="Object 9"/>
          <p:cNvGraphicFramePr>
            <a:graphicFrameLocks noChangeAspect="1"/>
          </p:cNvGraphicFramePr>
          <p:nvPr/>
        </p:nvGraphicFramePr>
        <p:xfrm>
          <a:off x="6421438" y="4776788"/>
          <a:ext cx="1270000" cy="422275"/>
        </p:xfrm>
        <a:graphic>
          <a:graphicData uri="http://schemas.openxmlformats.org/presentationml/2006/ole">
            <p:oleObj spid="_x0000_s44035" name="Equation" r:id="rId5" imgW="723600" imgH="241200" progId="Equation.3">
              <p:embed/>
            </p:oleObj>
          </a:graphicData>
        </a:graphic>
      </p:graphicFrame>
      <p:grpSp>
        <p:nvGrpSpPr>
          <p:cNvPr id="44041" name="Group 15"/>
          <p:cNvGrpSpPr>
            <a:grpSpLocks/>
          </p:cNvGrpSpPr>
          <p:nvPr/>
        </p:nvGrpSpPr>
        <p:grpSpPr bwMode="auto">
          <a:xfrm>
            <a:off x="6418263" y="3248025"/>
            <a:ext cx="2371725" cy="1266825"/>
            <a:chOff x="4043" y="2597"/>
            <a:chExt cx="1494" cy="798"/>
          </a:xfrm>
        </p:grpSpPr>
        <p:graphicFrame>
          <p:nvGraphicFramePr>
            <p:cNvPr id="44036" name="Object 8"/>
            <p:cNvGraphicFramePr>
              <a:graphicFrameLocks noChangeAspect="1"/>
            </p:cNvGraphicFramePr>
            <p:nvPr/>
          </p:nvGraphicFramePr>
          <p:xfrm>
            <a:off x="4049" y="2597"/>
            <a:ext cx="1488" cy="266"/>
          </p:xfrm>
          <a:graphic>
            <a:graphicData uri="http://schemas.openxmlformats.org/presentationml/2006/ole">
              <p:oleObj spid="_x0000_s44036" name="Equation" r:id="rId6" imgW="1346040" imgH="241200" progId="Equation.3">
                <p:embed/>
              </p:oleObj>
            </a:graphicData>
          </a:graphic>
        </p:graphicFrame>
        <p:graphicFrame>
          <p:nvGraphicFramePr>
            <p:cNvPr id="44037" name="Object 11"/>
            <p:cNvGraphicFramePr>
              <a:graphicFrameLocks noChangeAspect="1"/>
            </p:cNvGraphicFramePr>
            <p:nvPr/>
          </p:nvGraphicFramePr>
          <p:xfrm>
            <a:off x="4043" y="3171"/>
            <a:ext cx="519" cy="224"/>
          </p:xfrm>
          <a:graphic>
            <a:graphicData uri="http://schemas.openxmlformats.org/presentationml/2006/ole">
              <p:oleObj spid="_x0000_s44037" name="Equation" r:id="rId7" imgW="469800" imgH="203040" progId="Equation.3">
                <p:embed/>
              </p:oleObj>
            </a:graphicData>
          </a:graphic>
        </p:graphicFrame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>
              <a:off x="4242" y="2863"/>
              <a:ext cx="0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038" name="Object 13"/>
            <p:cNvGraphicFramePr>
              <a:graphicFrameLocks noChangeAspect="1"/>
            </p:cNvGraphicFramePr>
            <p:nvPr/>
          </p:nvGraphicFramePr>
          <p:xfrm>
            <a:off x="4303" y="2917"/>
            <a:ext cx="184" cy="182"/>
          </p:xfrm>
          <a:graphic>
            <a:graphicData uri="http://schemas.openxmlformats.org/presentationml/2006/ole">
              <p:oleObj spid="_x0000_s44038" name="Equation" r:id="rId8" imgW="164880" imgH="164880" progId="Equation.3">
                <p:embed/>
              </p:oleObj>
            </a:graphicData>
          </a:graphic>
        </p:graphicFrame>
      </p:grpSp>
      <p:pic>
        <p:nvPicPr>
          <p:cNvPr id="4404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275" y="6073775"/>
            <a:ext cx="77914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3675" y="3670300"/>
            <a:ext cx="54006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97025" y="-1905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The circular points</a:t>
            </a:r>
          </a:p>
        </p:txBody>
      </p:sp>
      <p:sp>
        <p:nvSpPr>
          <p:cNvPr id="58376" name="Text Box 3"/>
          <p:cNvSpPr txBox="1">
            <a:spLocks noChangeArrowheads="1"/>
          </p:cNvSpPr>
          <p:nvPr/>
        </p:nvSpPr>
        <p:spPr bwMode="auto">
          <a:xfrm>
            <a:off x="1933575" y="1438275"/>
            <a:ext cx="3282950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“circular points”</a:t>
            </a:r>
          </a:p>
        </p:txBody>
      </p:sp>
      <p:graphicFrame>
        <p:nvGraphicFramePr>
          <p:cNvPr id="58370" name="Object 4"/>
          <p:cNvGraphicFramePr>
            <a:graphicFrameLocks noChangeAspect="1"/>
          </p:cNvGraphicFramePr>
          <p:nvPr/>
        </p:nvGraphicFramePr>
        <p:xfrm>
          <a:off x="2289175" y="3279775"/>
          <a:ext cx="4070350" cy="500063"/>
        </p:xfrm>
        <a:graphic>
          <a:graphicData uri="http://schemas.openxmlformats.org/presentationml/2006/ole">
            <p:oleObj spid="_x0000_s58370" name="Equation" r:id="rId4" imgW="1955520" imgH="241200" progId="Equation.3">
              <p:embed/>
            </p:oleObj>
          </a:graphicData>
        </a:graphic>
      </p:graphicFrame>
      <p:sp>
        <p:nvSpPr>
          <p:cNvPr id="58377" name="Oval 5"/>
          <p:cNvSpPr>
            <a:spLocks noChangeArrowheads="1"/>
          </p:cNvSpPr>
          <p:nvPr/>
        </p:nvSpPr>
        <p:spPr bwMode="auto">
          <a:xfrm>
            <a:off x="3903663" y="2244725"/>
            <a:ext cx="1011237" cy="923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26288" y="1725613"/>
            <a:ext cx="1628775" cy="2154237"/>
            <a:chOff x="4489" y="1087"/>
            <a:chExt cx="1026" cy="1357"/>
          </a:xfrm>
        </p:grpSpPr>
        <p:graphicFrame>
          <p:nvGraphicFramePr>
            <p:cNvPr id="58374" name="Object 7"/>
            <p:cNvGraphicFramePr>
              <a:graphicFrameLocks noChangeAspect="1"/>
            </p:cNvGraphicFramePr>
            <p:nvPr/>
          </p:nvGraphicFramePr>
          <p:xfrm>
            <a:off x="4489" y="2131"/>
            <a:ext cx="1012" cy="313"/>
          </p:xfrm>
          <a:graphic>
            <a:graphicData uri="http://schemas.openxmlformats.org/presentationml/2006/ole">
              <p:oleObj spid="_x0000_s58374" name="Equation" r:id="rId5" imgW="711000" imgH="228600" progId="Equation.3">
                <p:embed/>
              </p:oleObj>
            </a:graphicData>
          </a:graphic>
        </p:graphicFrame>
        <p:sp>
          <p:nvSpPr>
            <p:cNvPr id="58386" name="Line 8"/>
            <p:cNvSpPr>
              <a:spLocks noChangeShapeType="1"/>
            </p:cNvSpPr>
            <p:nvPr/>
          </p:nvSpPr>
          <p:spPr bwMode="auto">
            <a:xfrm flipH="1">
              <a:off x="4995" y="1239"/>
              <a:ext cx="240" cy="7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Text Box 9"/>
            <p:cNvSpPr txBox="1">
              <a:spLocks noChangeArrowheads="1"/>
            </p:cNvSpPr>
            <p:nvPr/>
          </p:nvSpPr>
          <p:spPr bwMode="auto">
            <a:xfrm>
              <a:off x="5255" y="1087"/>
              <a:ext cx="2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l</a:t>
              </a:r>
              <a:r>
                <a:rPr lang="en-US" baseline="-25000">
                  <a:cs typeface="Times New Roman" pitchFamily="18" charset="0"/>
                </a:rPr>
                <a:t>∞</a:t>
              </a:r>
              <a:endParaRPr lang="en-US">
                <a:cs typeface="Times New Roman" pitchFamily="18" charset="0"/>
              </a:endParaRPr>
            </a:p>
          </p:txBody>
        </p:sp>
        <p:sp>
          <p:nvSpPr>
            <p:cNvPr id="58388" name="Oval 10"/>
            <p:cNvSpPr>
              <a:spLocks noChangeAspect="1" noChangeArrowheads="1"/>
            </p:cNvSpPr>
            <p:nvPr/>
          </p:nvSpPr>
          <p:spPr bwMode="auto">
            <a:xfrm>
              <a:off x="5171" y="1375"/>
              <a:ext cx="36" cy="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Oval 11"/>
            <p:cNvSpPr>
              <a:spLocks noChangeAspect="1" noChangeArrowheads="1"/>
            </p:cNvSpPr>
            <p:nvPr/>
          </p:nvSpPr>
          <p:spPr bwMode="auto">
            <a:xfrm>
              <a:off x="5023" y="1858"/>
              <a:ext cx="36" cy="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0108" name="Object 12"/>
          <p:cNvGraphicFramePr>
            <a:graphicFrameLocks noChangeAspect="1"/>
          </p:cNvGraphicFramePr>
          <p:nvPr/>
        </p:nvGraphicFramePr>
        <p:xfrm>
          <a:off x="7134225" y="4141788"/>
          <a:ext cx="1543050" cy="1096962"/>
        </p:xfrm>
        <a:graphic>
          <a:graphicData uri="http://schemas.openxmlformats.org/presentationml/2006/ole">
            <p:oleObj spid="_x0000_s58371" name="Equation" r:id="rId6" imgW="711000" imgH="507960" progId="Equation.3">
              <p:embed/>
            </p:oleObj>
          </a:graphicData>
        </a:graphic>
      </p:graphicFrame>
      <p:graphicFrame>
        <p:nvGraphicFramePr>
          <p:cNvPr id="58372" name="Object 16"/>
          <p:cNvGraphicFramePr>
            <a:graphicFrameLocks noChangeAspect="1"/>
          </p:cNvGraphicFramePr>
          <p:nvPr/>
        </p:nvGraphicFramePr>
        <p:xfrm>
          <a:off x="4370388" y="3779838"/>
          <a:ext cx="846137" cy="474662"/>
        </p:xfrm>
        <a:graphic>
          <a:graphicData uri="http://schemas.openxmlformats.org/presentationml/2006/ole">
            <p:oleObj spid="_x0000_s58372" name="Equation" r:id="rId7" imgW="406080" imgH="228600" progId="Equation.3">
              <p:embed/>
            </p:oleObj>
          </a:graphicData>
        </a:graphic>
      </p:graphicFrame>
      <p:sp>
        <p:nvSpPr>
          <p:cNvPr id="58380" name="TextBox 16"/>
          <p:cNvSpPr txBox="1">
            <a:spLocks noChangeArrowheads="1"/>
          </p:cNvSpPr>
          <p:nvPr/>
        </p:nvSpPr>
        <p:spPr bwMode="auto">
          <a:xfrm>
            <a:off x="1933575" y="950913"/>
            <a:ext cx="693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points on l_inf: Every circle intersects l_inf at circular points</a:t>
            </a:r>
          </a:p>
        </p:txBody>
      </p:sp>
      <p:sp>
        <p:nvSpPr>
          <p:cNvPr id="58381" name="TextBox 17"/>
          <p:cNvSpPr txBox="1">
            <a:spLocks noChangeArrowheads="1"/>
          </p:cNvSpPr>
          <p:nvPr/>
        </p:nvSpPr>
        <p:spPr bwMode="auto">
          <a:xfrm>
            <a:off x="1727200" y="379253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 at infinity</a:t>
            </a:r>
          </a:p>
        </p:txBody>
      </p:sp>
      <p:sp>
        <p:nvSpPr>
          <p:cNvPr id="58382" name="TextBox 18"/>
          <p:cNvSpPr txBox="1">
            <a:spLocks noChangeArrowheads="1"/>
          </p:cNvSpPr>
          <p:nvPr/>
        </p:nvSpPr>
        <p:spPr bwMode="auto">
          <a:xfrm>
            <a:off x="1270000" y="3330575"/>
            <a:ext cx="101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Circle: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6437313" y="3227388"/>
            <a:ext cx="155575" cy="914400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6742113" y="3398838"/>
            <a:ext cx="3190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6550" y="-1905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The circular points </a:t>
            </a:r>
          </a:p>
        </p:txBody>
      </p:sp>
      <p:grpSp>
        <p:nvGrpSpPr>
          <p:cNvPr id="57350" name="Group 3"/>
          <p:cNvGrpSpPr>
            <a:grpSpLocks/>
          </p:cNvGrpSpPr>
          <p:nvPr/>
        </p:nvGrpSpPr>
        <p:grpSpPr bwMode="auto">
          <a:xfrm>
            <a:off x="4171950" y="1524000"/>
            <a:ext cx="2035175" cy="1244600"/>
            <a:chOff x="2008" y="1811"/>
            <a:chExt cx="1282" cy="784"/>
          </a:xfrm>
        </p:grpSpPr>
        <p:graphicFrame>
          <p:nvGraphicFramePr>
            <p:cNvPr id="57347" name="Object 4"/>
            <p:cNvGraphicFramePr>
              <a:graphicFrameLocks noChangeAspect="1"/>
            </p:cNvGraphicFramePr>
            <p:nvPr/>
          </p:nvGraphicFramePr>
          <p:xfrm>
            <a:off x="2008" y="1811"/>
            <a:ext cx="519" cy="784"/>
          </p:xfrm>
          <a:graphic>
            <a:graphicData uri="http://schemas.openxmlformats.org/presentationml/2006/ole">
              <p:oleObj spid="_x0000_s57347" name="Equation" r:id="rId4" imgW="469800" imgH="711000" progId="Equation.3">
                <p:embed/>
              </p:oleObj>
            </a:graphicData>
          </a:graphic>
        </p:graphicFrame>
        <p:graphicFrame>
          <p:nvGraphicFramePr>
            <p:cNvPr id="57348" name="Object 5"/>
            <p:cNvGraphicFramePr>
              <a:graphicFrameLocks noChangeAspect="1"/>
            </p:cNvGraphicFramePr>
            <p:nvPr/>
          </p:nvGraphicFramePr>
          <p:xfrm>
            <a:off x="2672" y="1811"/>
            <a:ext cx="618" cy="784"/>
          </p:xfrm>
          <a:graphic>
            <a:graphicData uri="http://schemas.openxmlformats.org/presentationml/2006/ole">
              <p:oleObj spid="_x0000_s57348" name="Equation" r:id="rId5" imgW="558720" imgH="711000" progId="Equation.3">
                <p:embed/>
              </p:oleObj>
            </a:graphicData>
          </a:graphic>
        </p:graphicFrame>
      </p:grpSp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2259013" y="3030538"/>
          <a:ext cx="5475287" cy="1233487"/>
        </p:xfrm>
        <a:graphic>
          <a:graphicData uri="http://schemas.openxmlformats.org/presentationml/2006/ole">
            <p:oleObj spid="_x0000_s57346" name="Equation" r:id="rId6" imgW="3136680" imgH="711000" progId="Equation.3">
              <p:embed/>
            </p:oleObj>
          </a:graphicData>
        </a:graphic>
      </p:graphicFrame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1790700" y="4406900"/>
            <a:ext cx="7239000" cy="1306513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>
                <a:latin typeface="Arial" charset="0"/>
              </a:rPr>
              <a:t>The circular points </a:t>
            </a:r>
            <a:r>
              <a:rPr lang="en-US"/>
              <a:t>I, J</a:t>
            </a:r>
            <a:r>
              <a:rPr lang="en-US">
                <a:latin typeface="Arial" charset="0"/>
                <a:sym typeface="Symbol" pitchFamily="18" charset="2"/>
              </a:rPr>
              <a:t> are fixed points under the projective transformation </a:t>
            </a:r>
            <a:r>
              <a:rPr lang="en-US" b="1">
                <a:sym typeface="Symbol" pitchFamily="18" charset="2"/>
              </a:rPr>
              <a:t>H</a:t>
            </a:r>
            <a:r>
              <a:rPr lang="en-US">
                <a:latin typeface="Arial" charset="0"/>
                <a:sym typeface="Symbol" pitchFamily="18" charset="2"/>
              </a:rPr>
              <a:t> iff </a:t>
            </a:r>
            <a:r>
              <a:rPr lang="en-US" b="1">
                <a:sym typeface="Symbol" pitchFamily="18" charset="2"/>
              </a:rPr>
              <a:t>H</a:t>
            </a:r>
            <a:r>
              <a:rPr lang="en-US">
                <a:latin typeface="Arial" charset="0"/>
                <a:sym typeface="Symbol" pitchFamily="18" charset="2"/>
              </a:rPr>
              <a:t> is a similarity</a:t>
            </a:r>
          </a:p>
          <a:p>
            <a:pPr algn="ctr"/>
            <a:endParaRPr lang="en-US">
              <a:latin typeface="Arial" charset="0"/>
            </a:endParaRPr>
          </a:p>
        </p:txBody>
      </p:sp>
      <p:sp>
        <p:nvSpPr>
          <p:cNvPr id="57352" name="TextBox 7"/>
          <p:cNvSpPr txBox="1">
            <a:spLocks noChangeArrowheads="1"/>
          </p:cNvSpPr>
          <p:nvPr/>
        </p:nvSpPr>
        <p:spPr bwMode="auto">
          <a:xfrm>
            <a:off x="1814513" y="906463"/>
            <a:ext cx="571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Circular points are fixed under any similarity transformation</a:t>
            </a:r>
          </a:p>
        </p:txBody>
      </p:sp>
      <p:sp>
        <p:nvSpPr>
          <p:cNvPr id="57353" name="TextBox 8"/>
          <p:cNvSpPr txBox="1">
            <a:spLocks noChangeArrowheads="1"/>
          </p:cNvSpPr>
          <p:nvPr/>
        </p:nvSpPr>
        <p:spPr bwMode="auto">
          <a:xfrm>
            <a:off x="6380163" y="1644650"/>
            <a:ext cx="3000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Canonical coordinates </a:t>
            </a:r>
          </a:p>
          <a:p>
            <a:r>
              <a:rPr lang="en-US"/>
              <a:t>of circular points</a:t>
            </a:r>
          </a:p>
        </p:txBody>
      </p:sp>
      <p:sp>
        <p:nvSpPr>
          <p:cNvPr id="57354" name="TextBox 9"/>
          <p:cNvSpPr txBox="1">
            <a:spLocks noChangeArrowheads="1"/>
          </p:cNvSpPr>
          <p:nvPr/>
        </p:nvSpPr>
        <p:spPr bwMode="auto">
          <a:xfrm>
            <a:off x="350838" y="5935663"/>
            <a:ext cx="804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Identifying circular points allows recovery of similarity properties i.e. angles</a:t>
            </a:r>
          </a:p>
          <a:p>
            <a:r>
              <a:rPr lang="en-US"/>
              <a:t>ratios of lengths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Conic dual to the circular points</a:t>
            </a:r>
          </a:p>
        </p:txBody>
      </p:sp>
      <p:graphicFrame>
        <p:nvGraphicFramePr>
          <p:cNvPr id="47106" name="Object 5"/>
          <p:cNvGraphicFramePr>
            <a:graphicFrameLocks noChangeAspect="1"/>
          </p:cNvGraphicFramePr>
          <p:nvPr/>
        </p:nvGraphicFramePr>
        <p:xfrm>
          <a:off x="2560638" y="2092325"/>
          <a:ext cx="1978025" cy="512763"/>
        </p:xfrm>
        <a:graphic>
          <a:graphicData uri="http://schemas.openxmlformats.org/presentationml/2006/ole">
            <p:oleObj spid="_x0000_s47106" name="Equation" r:id="rId3" imgW="876240" imgH="228600" progId="Equation.3">
              <p:embed/>
            </p:oleObj>
          </a:graphicData>
        </a:graphic>
      </p:graphicFrame>
      <p:graphicFrame>
        <p:nvGraphicFramePr>
          <p:cNvPr id="47107" name="Object 7"/>
          <p:cNvGraphicFramePr>
            <a:graphicFrameLocks noChangeAspect="1"/>
          </p:cNvGraphicFramePr>
          <p:nvPr/>
        </p:nvGraphicFramePr>
        <p:xfrm>
          <a:off x="5127625" y="1524000"/>
          <a:ext cx="2409825" cy="1655763"/>
        </p:xfrm>
        <a:graphic>
          <a:graphicData uri="http://schemas.openxmlformats.org/presentationml/2006/ole">
            <p:oleObj spid="_x0000_s47107" name="Equation" r:id="rId4" imgW="1028520" imgH="711000" progId="Equation.3">
              <p:embed/>
            </p:oleObj>
          </a:graphicData>
        </a:graphic>
      </p:graphicFrame>
      <p:graphicFrame>
        <p:nvGraphicFramePr>
          <p:cNvPr id="47108" name="Object 8"/>
          <p:cNvGraphicFramePr>
            <a:graphicFrameLocks noChangeAspect="1"/>
          </p:cNvGraphicFramePr>
          <p:nvPr/>
        </p:nvGraphicFramePr>
        <p:xfrm>
          <a:off x="2359025" y="3179763"/>
          <a:ext cx="2232025" cy="563562"/>
        </p:xfrm>
        <a:graphic>
          <a:graphicData uri="http://schemas.openxmlformats.org/presentationml/2006/ole">
            <p:oleObj spid="_x0000_s47108" name="Equation" r:id="rId5" imgW="952200" imgH="241200" progId="Equation.3">
              <p:embed/>
            </p:oleObj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25538" y="3913188"/>
            <a:ext cx="7239000" cy="1379537"/>
            <a:chOff x="1128" y="2483"/>
            <a:chExt cx="4560" cy="869"/>
          </a:xfrm>
        </p:grpSpPr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1128" y="2483"/>
              <a:ext cx="4560" cy="869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endParaRPr lang="en-US" sz="800">
                <a:latin typeface="Arial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400">
                  <a:latin typeface="Arial" charset="0"/>
                </a:rPr>
                <a:t>The dual conic   </a:t>
              </a:r>
              <a:r>
                <a:rPr lang="en-US" sz="2400">
                  <a:latin typeface="Arial" charset="0"/>
                  <a:sym typeface="Symbol" pitchFamily="18" charset="2"/>
                </a:rPr>
                <a:t>     is fixed conic under the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400">
                  <a:latin typeface="Arial" charset="0"/>
                  <a:sym typeface="Symbol" pitchFamily="18" charset="2"/>
                </a:rPr>
                <a:t>projective transformation </a:t>
              </a:r>
              <a:r>
                <a:rPr lang="en-US" sz="2400" b="1">
                  <a:sym typeface="Symbol" pitchFamily="18" charset="2"/>
                </a:rPr>
                <a:t>H</a:t>
              </a:r>
              <a:r>
                <a:rPr lang="en-US" sz="2400">
                  <a:latin typeface="Arial" charset="0"/>
                  <a:sym typeface="Symbol" pitchFamily="18" charset="2"/>
                </a:rPr>
                <a:t> iff </a:t>
              </a:r>
              <a:r>
                <a:rPr lang="en-US" sz="2400" b="1">
                  <a:sym typeface="Symbol" pitchFamily="18" charset="2"/>
                </a:rPr>
                <a:t>H</a:t>
              </a:r>
              <a:r>
                <a:rPr lang="en-US" sz="2400">
                  <a:latin typeface="Arial" charset="0"/>
                  <a:sym typeface="Symbol" pitchFamily="18" charset="2"/>
                </a:rPr>
                <a:t> is a similarity</a:t>
              </a:r>
            </a:p>
            <a:p>
              <a:endParaRPr lang="en-US" sz="2400">
                <a:latin typeface="Arial" charset="0"/>
              </a:endParaRPr>
            </a:p>
          </p:txBody>
        </p:sp>
        <p:graphicFrame>
          <p:nvGraphicFramePr>
            <p:cNvPr id="47110" name="Object 10"/>
            <p:cNvGraphicFramePr>
              <a:graphicFrameLocks noChangeAspect="1"/>
            </p:cNvGraphicFramePr>
            <p:nvPr/>
          </p:nvGraphicFramePr>
          <p:xfrm>
            <a:off x="2521" y="2564"/>
            <a:ext cx="338" cy="336"/>
          </p:xfrm>
          <a:graphic>
            <a:graphicData uri="http://schemas.openxmlformats.org/presentationml/2006/ole">
              <p:oleObj spid="_x0000_s47110" name="Equation" r:id="rId6" imgW="228600" imgH="228600" progId="Equation.3">
                <p:embed/>
              </p:oleObj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33575" y="5292725"/>
            <a:ext cx="7672388" cy="1004888"/>
            <a:chOff x="1218" y="3306"/>
            <a:chExt cx="2665" cy="650"/>
          </a:xfrm>
        </p:grpSpPr>
        <p:sp>
          <p:nvSpPr>
            <p:cNvPr id="47114" name="Text Box 12"/>
            <p:cNvSpPr txBox="1">
              <a:spLocks noChangeArrowheads="1"/>
            </p:cNvSpPr>
            <p:nvPr/>
          </p:nvSpPr>
          <p:spPr bwMode="auto">
            <a:xfrm>
              <a:off x="1218" y="3306"/>
              <a:ext cx="2665" cy="6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endParaRPr lang="en-US" sz="800">
                <a:latin typeface="Arial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400">
                  <a:latin typeface="Arial" charset="0"/>
                </a:rPr>
                <a:t>Note:       has 4DOF (</a:t>
              </a:r>
              <a:r>
                <a:rPr lang="en-US" sz="1400">
                  <a:latin typeface="Arial" charset="0"/>
                </a:rPr>
                <a:t>3x3 homogeneous; symmetric, determinant is zero)</a:t>
              </a:r>
              <a:endParaRPr lang="en-US" sz="2400">
                <a:latin typeface="Arial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400">
                  <a:latin typeface="Arial" charset="0"/>
                </a:rPr>
                <a:t>	</a:t>
              </a:r>
              <a:r>
                <a:rPr lang="en-US" sz="2400"/>
                <a:t>l</a:t>
              </a:r>
              <a:r>
                <a:rPr lang="en-US" sz="2400" baseline="-25000">
                  <a:latin typeface="Arial" charset="0"/>
                </a:rPr>
                <a:t>∞</a:t>
              </a:r>
              <a:r>
                <a:rPr lang="en-US" sz="2400">
                  <a:latin typeface="Arial" charset="0"/>
                </a:rPr>
                <a:t> is the nullvector</a:t>
              </a:r>
            </a:p>
          </p:txBody>
        </p:sp>
        <p:graphicFrame>
          <p:nvGraphicFramePr>
            <p:cNvPr id="47109" name="Object 13"/>
            <p:cNvGraphicFramePr>
              <a:graphicFrameLocks noChangeAspect="1"/>
            </p:cNvGraphicFramePr>
            <p:nvPr/>
          </p:nvGraphicFramePr>
          <p:xfrm>
            <a:off x="1438" y="3396"/>
            <a:ext cx="325" cy="323"/>
          </p:xfrm>
          <a:graphic>
            <a:graphicData uri="http://schemas.openxmlformats.org/presentationml/2006/ole">
              <p:oleObj spid="_x0000_s47109" name="Equation" r:id="rId7" imgW="2286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Angles</a:t>
            </a:r>
          </a:p>
        </p:txBody>
      </p:sp>
      <p:graphicFrame>
        <p:nvGraphicFramePr>
          <p:cNvPr id="48130" name="Object 6"/>
          <p:cNvGraphicFramePr>
            <a:graphicFrameLocks noChangeAspect="1"/>
          </p:cNvGraphicFramePr>
          <p:nvPr/>
        </p:nvGraphicFramePr>
        <p:xfrm>
          <a:off x="2865438" y="2027238"/>
          <a:ext cx="3756025" cy="1054100"/>
        </p:xfrm>
        <a:graphic>
          <a:graphicData uri="http://schemas.openxmlformats.org/presentationml/2006/ole">
            <p:oleObj spid="_x0000_s48130" name="Equation" r:id="rId3" imgW="1663560" imgH="469800" progId="Equation.3">
              <p:embed/>
            </p:oleObj>
          </a:graphicData>
        </a:graphic>
      </p:graphicFrame>
      <p:graphicFrame>
        <p:nvGraphicFramePr>
          <p:cNvPr id="48131" name="Object 7"/>
          <p:cNvGraphicFramePr>
            <a:graphicFrameLocks noChangeAspect="1"/>
          </p:cNvGraphicFramePr>
          <p:nvPr/>
        </p:nvGraphicFramePr>
        <p:xfrm>
          <a:off x="3736975" y="1327150"/>
          <a:ext cx="1778000" cy="569913"/>
        </p:xfrm>
        <a:graphic>
          <a:graphicData uri="http://schemas.openxmlformats.org/presentationml/2006/ole">
            <p:oleObj spid="_x0000_s48131" name="Equation" r:id="rId4" imgW="787320" imgH="253800" progId="Equation.3">
              <p:embed/>
            </p:oleObj>
          </a:graphicData>
        </a:graphic>
      </p:graphicFrame>
      <p:graphicFrame>
        <p:nvGraphicFramePr>
          <p:cNvPr id="48132" name="Object 8"/>
          <p:cNvGraphicFramePr>
            <a:graphicFrameLocks noChangeAspect="1"/>
          </p:cNvGraphicFramePr>
          <p:nvPr/>
        </p:nvGraphicFramePr>
        <p:xfrm>
          <a:off x="5853113" y="1327150"/>
          <a:ext cx="2438400" cy="569913"/>
        </p:xfrm>
        <a:graphic>
          <a:graphicData uri="http://schemas.openxmlformats.org/presentationml/2006/ole">
            <p:oleObj spid="_x0000_s48132" name="Equation" r:id="rId5" imgW="1079280" imgH="253800" progId="Equation.3">
              <p:embed/>
            </p:oleObj>
          </a:graphicData>
        </a:graphic>
      </p:graphicFrame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-44450" y="2032000"/>
            <a:ext cx="9232900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2400">
                <a:latin typeface="Arial" charset="0"/>
              </a:rPr>
              <a:t>Euclidean Geometry:                                                 </a:t>
            </a:r>
            <a:r>
              <a:rPr lang="en-US" sz="1800">
                <a:latin typeface="Arial" charset="0"/>
              </a:rPr>
              <a:t>not invariant  under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</a:pPr>
            <a:r>
              <a:rPr lang="en-US" sz="1800">
                <a:latin typeface="Arial" charset="0"/>
              </a:rPr>
              <a:t>                                                                                                         projective transformation</a:t>
            </a:r>
            <a:r>
              <a:rPr lang="en-US" sz="2400">
                <a:latin typeface="Arial" charset="0"/>
              </a:rPr>
              <a:t>                                             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66863" y="3060700"/>
            <a:ext cx="5591175" cy="1111250"/>
            <a:chOff x="1307" y="2239"/>
            <a:chExt cx="3522" cy="700"/>
          </a:xfrm>
        </p:grpSpPr>
        <p:sp>
          <p:nvSpPr>
            <p:cNvPr id="48142" name="Text Box 10"/>
            <p:cNvSpPr txBox="1">
              <a:spLocks noChangeArrowheads="1"/>
            </p:cNvSpPr>
            <p:nvPr/>
          </p:nvSpPr>
          <p:spPr bwMode="auto">
            <a:xfrm>
              <a:off x="1307" y="2308"/>
              <a:ext cx="2068" cy="3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endParaRPr lang="en-US" sz="800">
                <a:latin typeface="Arial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400">
                  <a:latin typeface="Arial" charset="0"/>
                </a:rPr>
                <a:t>Projective:</a:t>
              </a:r>
            </a:p>
          </p:txBody>
        </p:sp>
        <p:graphicFrame>
          <p:nvGraphicFramePr>
            <p:cNvPr id="48134" name="Object 11"/>
            <p:cNvGraphicFramePr>
              <a:graphicFrameLocks noChangeAspect="1"/>
            </p:cNvGraphicFramePr>
            <p:nvPr/>
          </p:nvGraphicFramePr>
          <p:xfrm>
            <a:off x="2354" y="2239"/>
            <a:ext cx="2475" cy="700"/>
          </p:xfrm>
          <a:graphic>
            <a:graphicData uri="http://schemas.openxmlformats.org/presentationml/2006/ole">
              <p:oleObj spid="_x0000_s48134" name="Equation" r:id="rId6" imgW="1739880" imgH="495000" progId="Equation.3">
                <p:embed/>
              </p:oleObj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933825" y="4940300"/>
            <a:ext cx="3838575" cy="674688"/>
            <a:chOff x="2959" y="2675"/>
            <a:chExt cx="2418" cy="425"/>
          </a:xfrm>
        </p:grpSpPr>
        <p:graphicFrame>
          <p:nvGraphicFramePr>
            <p:cNvPr id="48133" name="Object 12"/>
            <p:cNvGraphicFramePr>
              <a:graphicFrameLocks noChangeAspect="1"/>
            </p:cNvGraphicFramePr>
            <p:nvPr/>
          </p:nvGraphicFramePr>
          <p:xfrm>
            <a:off x="2959" y="2777"/>
            <a:ext cx="1066" cy="323"/>
          </p:xfrm>
          <a:graphic>
            <a:graphicData uri="http://schemas.openxmlformats.org/presentationml/2006/ole">
              <p:oleObj spid="_x0000_s48133" name="Equation" r:id="rId7" imgW="749160" imgH="228600" progId="Equation.3">
                <p:embed/>
              </p:oleObj>
            </a:graphicData>
          </a:graphic>
        </p:graphicFrame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4118" y="2675"/>
              <a:ext cx="1259" cy="3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endParaRPr lang="en-US" sz="800">
                <a:latin typeface="Arial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6600"/>
                </a:buClr>
              </a:pPr>
              <a:r>
                <a:rPr lang="en-US" sz="2400">
                  <a:latin typeface="Arial" charset="0"/>
                </a:rPr>
                <a:t>(orthogonal)</a:t>
              </a:r>
            </a:p>
          </p:txBody>
        </p:sp>
      </p:grpSp>
      <p:sp>
        <p:nvSpPr>
          <p:cNvPr id="48140" name="TextBox 12"/>
          <p:cNvSpPr txBox="1">
            <a:spLocks noChangeArrowheads="1"/>
          </p:cNvSpPr>
          <p:nvPr/>
        </p:nvSpPr>
        <p:spPr bwMode="auto">
          <a:xfrm>
            <a:off x="127000" y="5676900"/>
            <a:ext cx="736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Once          is identified in the projective plane, then Euclidean angles </a:t>
            </a:r>
          </a:p>
          <a:p>
            <a:r>
              <a:rPr lang="en-US"/>
              <a:t>may be measured by equation (1)</a:t>
            </a: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992188" y="5626100"/>
          <a:ext cx="388937" cy="388938"/>
        </p:xfrm>
        <a:graphic>
          <a:graphicData uri="http://schemas.openxmlformats.org/presentationml/2006/ole">
            <p:oleObj spid="_x0000_s48135" name="Equation" r:id="rId8" imgW="228600" imgH="228600" progId="Equation.3">
              <p:embed/>
            </p:oleObj>
          </a:graphicData>
        </a:graphic>
      </p:graphicFrame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30213" y="4556125"/>
            <a:ext cx="8580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above equation is invariant under projective transformation </a:t>
            </a:r>
            <a:r>
              <a:rPr lang="en-US">
                <a:sym typeface="Wingdings" pitchFamily="2" charset="2"/>
              </a:rPr>
              <a:t> can be applied </a:t>
            </a:r>
          </a:p>
          <a:p>
            <a:r>
              <a:rPr lang="en-US">
                <a:sym typeface="Wingdings" pitchFamily="2" charset="2"/>
              </a:rPr>
              <a:t>after projective transformation of the plane.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01">
  <a:themeElements>
    <a:clrScheme name="course0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course0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rse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e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course01</Template>
  <TotalTime>2874</TotalTime>
  <Words>1820</Words>
  <Application>Microsoft Office PowerPoint</Application>
  <PresentationFormat>On-screen Show (4:3)</PresentationFormat>
  <Paragraphs>416</Paragraphs>
  <Slides>47</Slides>
  <Notes>12</Notes>
  <HiddenSlides>15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course01</vt:lpstr>
      <vt:lpstr>Equation</vt:lpstr>
      <vt:lpstr>Recovering metric and affine properties from images</vt:lpstr>
      <vt:lpstr>The line at infinity</vt:lpstr>
      <vt:lpstr>Affine properties from images</vt:lpstr>
      <vt:lpstr>Affine rectification</vt:lpstr>
      <vt:lpstr>Distance ratios</vt:lpstr>
      <vt:lpstr>The circular points</vt:lpstr>
      <vt:lpstr>The circular points </vt:lpstr>
      <vt:lpstr>Conic dual to the circular points</vt:lpstr>
      <vt:lpstr>Angles</vt:lpstr>
      <vt:lpstr>Length ratios</vt:lpstr>
      <vt:lpstr>Metric properties from images</vt:lpstr>
      <vt:lpstr>SVD Decompose         to get U  </vt:lpstr>
      <vt:lpstr>Recovering up to a similarity from Affine</vt:lpstr>
      <vt:lpstr>Metric from affine</vt:lpstr>
      <vt:lpstr>Metric from projective</vt:lpstr>
      <vt:lpstr>Pole-polar relationship</vt:lpstr>
      <vt:lpstr>Correlations and conjugate points</vt:lpstr>
      <vt:lpstr>Projective conic classification</vt:lpstr>
      <vt:lpstr>Affine conic classification</vt:lpstr>
      <vt:lpstr>Chasles’ theorem</vt:lpstr>
      <vt:lpstr>Iso-disparity curves</vt:lpstr>
      <vt:lpstr>Fixed points and lines</vt:lpstr>
      <vt:lpstr>Projective 3D geometry </vt:lpstr>
      <vt:lpstr>Singular Value Decomposition</vt:lpstr>
      <vt:lpstr>Singular Value Decomposition</vt:lpstr>
      <vt:lpstr>Projective 3D Geometry</vt:lpstr>
      <vt:lpstr>3D points</vt:lpstr>
      <vt:lpstr>Planes</vt:lpstr>
      <vt:lpstr>Planes from points</vt:lpstr>
      <vt:lpstr>Points from planes</vt:lpstr>
      <vt:lpstr>Lines</vt:lpstr>
      <vt:lpstr>Points, lines and planes</vt:lpstr>
      <vt:lpstr>Plücker matrices</vt:lpstr>
      <vt:lpstr>Plücker matrices</vt:lpstr>
      <vt:lpstr>Plücker line coordinates</vt:lpstr>
      <vt:lpstr>Plücker line coordinates</vt:lpstr>
      <vt:lpstr>Quadrics and dual quadrics</vt:lpstr>
      <vt:lpstr>Quadric classification</vt:lpstr>
      <vt:lpstr>Quadric classification</vt:lpstr>
      <vt:lpstr>Twisted cubic</vt:lpstr>
      <vt:lpstr>Hierarchy of transformations</vt:lpstr>
      <vt:lpstr>Screw decomposition</vt:lpstr>
      <vt:lpstr>2D Euclidean Motion and the  screw decomposition</vt:lpstr>
      <vt:lpstr>The plane at infinity</vt:lpstr>
      <vt:lpstr>The absolute conic</vt:lpstr>
      <vt:lpstr>The absolute conic</vt:lpstr>
      <vt:lpstr>The absolute dual quadric</vt:lpstr>
    </vt:vector>
  </TitlesOfParts>
  <Company>UNC-CH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View Geometry in Computer Vision</dc:title>
  <dc:creator>pollefey</dc:creator>
  <cp:lastModifiedBy>avz</cp:lastModifiedBy>
  <cp:revision>165</cp:revision>
  <dcterms:created xsi:type="dcterms:W3CDTF">2003-01-07T14:47:06Z</dcterms:created>
  <dcterms:modified xsi:type="dcterms:W3CDTF">2011-09-19T23:20:06Z</dcterms:modified>
</cp:coreProperties>
</file>